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0" r:id="rId3"/>
    <p:sldId id="261" r:id="rId4"/>
    <p:sldId id="262" r:id="rId5"/>
    <p:sldId id="263" r:id="rId6"/>
    <p:sldId id="269" r:id="rId7"/>
    <p:sldId id="266" r:id="rId8"/>
    <p:sldId id="268" r:id="rId9"/>
    <p:sldId id="267" r:id="rId10"/>
    <p:sldId id="265" r:id="rId11"/>
    <p:sldId id="264" r:id="rId12"/>
    <p:sldId id="257" r:id="rId13"/>
    <p:sldId id="270" r:id="rId14"/>
    <p:sldId id="271" r:id="rId15"/>
    <p:sldId id="258" r:id="rId16"/>
    <p:sldId id="25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FE1C67F6-A418-4DE7-A3D4-8A225ADC04F7}" type="datetimeFigureOut">
              <a:rPr lang="en-GB" smtClean="0"/>
              <a:pPr/>
              <a:t>03/09/2010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380E7B-50C2-4B51-9F9B-C3A1485BD8E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67F6-A418-4DE7-A3D4-8A225ADC04F7}" type="datetimeFigureOut">
              <a:rPr lang="en-GB" smtClean="0"/>
              <a:pPr/>
              <a:t>03/09/2010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1380E7B-50C2-4B51-9F9B-C3A1485BD8E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67F6-A418-4DE7-A3D4-8A225ADC04F7}" type="datetimeFigureOut">
              <a:rPr lang="en-GB" smtClean="0"/>
              <a:pPr/>
              <a:t>03/09/2010</a:t>
            </a:fld>
            <a:endParaRPr lang="en-GB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1380E7B-50C2-4B51-9F9B-C3A1485BD8E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E1C67F6-A418-4DE7-A3D4-8A225ADC04F7}" type="datetimeFigureOut">
              <a:rPr lang="en-GB" smtClean="0"/>
              <a:pPr/>
              <a:t>03/09/2010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1380E7B-50C2-4B51-9F9B-C3A1485BD8E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E1C67F6-A418-4DE7-A3D4-8A225ADC04F7}" type="datetimeFigureOut">
              <a:rPr lang="en-GB" smtClean="0"/>
              <a:pPr/>
              <a:t>03/09/2010</a:t>
            </a:fld>
            <a:endParaRPr lang="en-GB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1380E7B-50C2-4B51-9F9B-C3A1485BD8E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GB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67F6-A418-4DE7-A3D4-8A225ADC04F7}" type="datetimeFigureOut">
              <a:rPr lang="en-GB" smtClean="0"/>
              <a:pPr/>
              <a:t>03/09/2010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1380E7B-50C2-4B51-9F9B-C3A1485BD8E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67F6-A418-4DE7-A3D4-8A225ADC04F7}" type="datetimeFigureOut">
              <a:rPr lang="en-GB" smtClean="0"/>
              <a:pPr/>
              <a:t>03/09/2010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380E7B-50C2-4B51-9F9B-C3A1485BD8E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67F6-A418-4DE7-A3D4-8A225ADC04F7}" type="datetimeFigureOut">
              <a:rPr lang="en-GB" smtClean="0"/>
              <a:pPr/>
              <a:t>03/09/2010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1380E7B-50C2-4B51-9F9B-C3A1485BD8E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FE1C67F6-A418-4DE7-A3D4-8A225ADC04F7}" type="datetimeFigureOut">
              <a:rPr lang="en-GB" smtClean="0"/>
              <a:pPr/>
              <a:t>03/09/2010</a:t>
            </a:fld>
            <a:endParaRPr lang="en-GB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1380E7B-50C2-4B51-9F9B-C3A1485BD8E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67F6-A418-4DE7-A3D4-8A225ADC04F7}" type="datetimeFigureOut">
              <a:rPr lang="en-GB" smtClean="0"/>
              <a:pPr/>
              <a:t>03/09/2010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80E7B-50C2-4B51-9F9B-C3A1485BD8E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FE1C67F6-A418-4DE7-A3D4-8A225ADC04F7}" type="datetimeFigureOut">
              <a:rPr lang="en-GB" smtClean="0"/>
              <a:pPr/>
              <a:t>03/09/2010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1380E7B-50C2-4B51-9F9B-C3A1485BD8E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E1C67F6-A418-4DE7-A3D4-8A225ADC04F7}" type="datetimeFigureOut">
              <a:rPr lang="en-GB" smtClean="0"/>
              <a:pPr/>
              <a:t>03/09/2010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1380E7B-50C2-4B51-9F9B-C3A1485BD8E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://www.libdems.org.uk/spokespeople_detail.aspx?name=Nick_Clegg&amp;pPK=8968baa4-6d2c-46b2-b9df-d4600f1cedc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2010 British General Election leader evaluations:  </a:t>
            </a:r>
            <a:r>
              <a:rPr lang="en-GB" i="1" dirty="0" smtClean="0"/>
              <a:t>findings from focus group research</a:t>
            </a:r>
            <a:endParaRPr lang="en-GB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Kristi Winters (</a:t>
            </a:r>
            <a:r>
              <a:rPr lang="en-GB" dirty="0" err="1" smtClean="0"/>
              <a:t>Birkbeck</a:t>
            </a:r>
            <a:r>
              <a:rPr lang="en-GB" dirty="0" smtClean="0"/>
              <a:t>) and </a:t>
            </a:r>
            <a:r>
              <a:rPr lang="en-GB" dirty="0" err="1" smtClean="0"/>
              <a:t>Edzia</a:t>
            </a:r>
            <a:r>
              <a:rPr lang="en-GB" dirty="0" smtClean="0"/>
              <a:t> </a:t>
            </a:r>
            <a:r>
              <a:rPr lang="en-GB" dirty="0" err="1" smtClean="0"/>
              <a:t>Carvalho</a:t>
            </a:r>
            <a:r>
              <a:rPr lang="en-GB" dirty="0" smtClean="0"/>
              <a:t> (Essex)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Qualitative Election Study of Britain (QES Britain)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Aim: </a:t>
            </a:r>
          </a:p>
          <a:p>
            <a:pPr lvl="1"/>
            <a:r>
              <a:rPr lang="en-GB" dirty="0" smtClean="0"/>
              <a:t>R</a:t>
            </a:r>
            <a:r>
              <a:rPr lang="en-GB" dirty="0" smtClean="0"/>
              <a:t>ecord </a:t>
            </a:r>
            <a:r>
              <a:rPr lang="en-GB" dirty="0" smtClean="0"/>
              <a:t>and analyze the views and concerns of British citizens in their own words before and after the 2010 General Election. </a:t>
            </a:r>
            <a:endParaRPr lang="en-GB" dirty="0" smtClean="0"/>
          </a:p>
          <a:p>
            <a:pPr lvl="1"/>
            <a:r>
              <a:rPr lang="en-GB" dirty="0" smtClean="0"/>
              <a:t>Generate </a:t>
            </a:r>
            <a:r>
              <a:rPr lang="en-GB" dirty="0" smtClean="0"/>
              <a:t>thick, rich qualitative data that could be used to provide insights into the opinions of citizens on (</a:t>
            </a:r>
            <a:r>
              <a:rPr lang="en-GB" i="1" dirty="0" smtClean="0"/>
              <a:t>inter alia</a:t>
            </a:r>
            <a:r>
              <a:rPr lang="en-GB" dirty="0" smtClean="0"/>
              <a:t>) </a:t>
            </a:r>
            <a:endParaRPr lang="en-GB" dirty="0" smtClean="0"/>
          </a:p>
          <a:p>
            <a:pPr lvl="2"/>
            <a:r>
              <a:rPr lang="en-GB" dirty="0" smtClean="0"/>
              <a:t>politicians </a:t>
            </a:r>
          </a:p>
          <a:p>
            <a:pPr lvl="2"/>
            <a:r>
              <a:rPr lang="en-GB" dirty="0" smtClean="0"/>
              <a:t>party leaders</a:t>
            </a:r>
          </a:p>
          <a:p>
            <a:pPr lvl="2"/>
            <a:r>
              <a:rPr lang="en-GB" dirty="0" smtClean="0"/>
              <a:t>political issues</a:t>
            </a:r>
          </a:p>
          <a:p>
            <a:pPr lvl="2"/>
            <a:r>
              <a:rPr lang="en-GB" dirty="0" smtClean="0"/>
              <a:t>perceptions </a:t>
            </a:r>
            <a:r>
              <a:rPr lang="en-GB" dirty="0" smtClean="0"/>
              <a:t>of civic </a:t>
            </a:r>
            <a:r>
              <a:rPr lang="en-GB" dirty="0" smtClean="0"/>
              <a:t>duty and political </a:t>
            </a:r>
            <a:r>
              <a:rPr lang="en-GB" dirty="0" smtClean="0"/>
              <a:t>alienation, </a:t>
            </a:r>
            <a:endParaRPr lang="en-GB" dirty="0" smtClean="0"/>
          </a:p>
          <a:p>
            <a:pPr lvl="2"/>
            <a:r>
              <a:rPr lang="en-GB" dirty="0" smtClean="0"/>
              <a:t>The campaigns </a:t>
            </a:r>
            <a:r>
              <a:rPr lang="en-GB" dirty="0" smtClean="0"/>
              <a:t>both before and after the general election.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Qualitative Election Study of Britain (QES Britain)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Aim:</a:t>
            </a:r>
          </a:p>
          <a:p>
            <a:pPr lvl="2"/>
            <a:r>
              <a:rPr lang="en-GB" dirty="0" smtClean="0"/>
              <a:t>Generate </a:t>
            </a:r>
            <a:r>
              <a:rPr lang="en-GB" dirty="0" smtClean="0"/>
              <a:t>qualitative data to facilitate analysis of the language used and meanings conveyed when participants articulated their assessments. </a:t>
            </a:r>
            <a:endParaRPr lang="en-GB" dirty="0" smtClean="0"/>
          </a:p>
          <a:p>
            <a:pPr lvl="2"/>
            <a:r>
              <a:rPr lang="en-GB" dirty="0" smtClean="0"/>
              <a:t>Uncover </a:t>
            </a:r>
            <a:r>
              <a:rPr lang="en-GB" dirty="0" smtClean="0"/>
              <a:t>sources of normative </a:t>
            </a:r>
            <a:r>
              <a:rPr lang="en-GB" dirty="0" smtClean="0"/>
              <a:t>values</a:t>
            </a:r>
          </a:p>
          <a:p>
            <a:pPr lvl="2"/>
            <a:r>
              <a:rPr lang="en-GB" dirty="0" smtClean="0"/>
              <a:t>Make explicit the tacit assumptions participants use to reach their judgements </a:t>
            </a:r>
          </a:p>
          <a:p>
            <a:pPr lvl="2"/>
            <a:r>
              <a:rPr lang="en-GB" dirty="0" smtClean="0"/>
              <a:t>Identify </a:t>
            </a:r>
            <a:r>
              <a:rPr lang="en-GB" dirty="0" smtClean="0"/>
              <a:t>new research themes. </a:t>
            </a:r>
          </a:p>
          <a:p>
            <a:r>
              <a:rPr lang="en-GB" dirty="0" smtClean="0"/>
              <a:t>This research was generously funded by the British Academy, grant number SG090860.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QES Britain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Fourteen </a:t>
            </a:r>
            <a:r>
              <a:rPr lang="en-GB" dirty="0" smtClean="0"/>
              <a:t>focus groups were conducted in the weeks before and after the 2010 General Election </a:t>
            </a:r>
            <a:endParaRPr lang="en-GB" dirty="0" smtClean="0"/>
          </a:p>
          <a:p>
            <a:r>
              <a:rPr lang="en-GB" dirty="0" smtClean="0"/>
              <a:t>Total of 76 </a:t>
            </a:r>
            <a:r>
              <a:rPr lang="en-GB" dirty="0" smtClean="0"/>
              <a:t>participants</a:t>
            </a:r>
          </a:p>
          <a:p>
            <a:pPr lvl="1"/>
            <a:r>
              <a:rPr lang="en-GB" dirty="0" smtClean="0"/>
              <a:t>Pre-election</a:t>
            </a:r>
            <a:r>
              <a:rPr lang="en-GB" dirty="0" smtClean="0"/>
              <a:t>: </a:t>
            </a:r>
            <a:endParaRPr lang="en-GB" dirty="0" smtClean="0"/>
          </a:p>
          <a:p>
            <a:pPr lvl="2"/>
            <a:r>
              <a:rPr lang="en-GB" dirty="0" smtClean="0"/>
              <a:t>3 in Essex (Leaders Debates)</a:t>
            </a:r>
          </a:p>
          <a:p>
            <a:pPr lvl="2"/>
            <a:r>
              <a:rPr lang="en-GB" dirty="0" smtClean="0"/>
              <a:t>2 in London </a:t>
            </a:r>
          </a:p>
          <a:p>
            <a:pPr lvl="2"/>
            <a:r>
              <a:rPr lang="en-GB" dirty="0" smtClean="0"/>
              <a:t>2 </a:t>
            </a:r>
            <a:r>
              <a:rPr lang="en-GB" dirty="0" smtClean="0"/>
              <a:t>in Wales </a:t>
            </a:r>
            <a:endParaRPr lang="en-GB" dirty="0" smtClean="0"/>
          </a:p>
          <a:p>
            <a:pPr lvl="2"/>
            <a:r>
              <a:rPr lang="en-GB" dirty="0" smtClean="0"/>
              <a:t>2 in Scotland </a:t>
            </a:r>
          </a:p>
          <a:p>
            <a:pPr lvl="1"/>
            <a:r>
              <a:rPr lang="en-GB" dirty="0" smtClean="0"/>
              <a:t>Post-election</a:t>
            </a:r>
            <a:r>
              <a:rPr lang="en-GB" dirty="0" smtClean="0"/>
              <a:t>: </a:t>
            </a:r>
            <a:endParaRPr lang="en-GB" dirty="0" smtClean="0"/>
          </a:p>
          <a:p>
            <a:pPr lvl="2"/>
            <a:r>
              <a:rPr lang="en-GB" dirty="0" smtClean="0"/>
              <a:t>2 </a:t>
            </a:r>
            <a:r>
              <a:rPr lang="en-GB" dirty="0" smtClean="0"/>
              <a:t>groups in </a:t>
            </a:r>
            <a:r>
              <a:rPr lang="en-GB" dirty="0" smtClean="0"/>
              <a:t>Essex</a:t>
            </a:r>
          </a:p>
          <a:p>
            <a:pPr lvl="2"/>
            <a:r>
              <a:rPr lang="en-GB" dirty="0" smtClean="0"/>
              <a:t>1 </a:t>
            </a:r>
            <a:r>
              <a:rPr lang="en-GB" dirty="0" smtClean="0"/>
              <a:t>each in London, Wales, and </a:t>
            </a:r>
            <a:r>
              <a:rPr lang="en-GB" dirty="0" smtClean="0"/>
              <a:t>Scotland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QES Britain: Leaders’ Debates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Participants </a:t>
            </a:r>
            <a:r>
              <a:rPr lang="en-GB" dirty="0" smtClean="0"/>
              <a:t>were recruited using </a:t>
            </a:r>
            <a:r>
              <a:rPr lang="en-GB" dirty="0" smtClean="0"/>
              <a:t>e-mails and </a:t>
            </a:r>
            <a:r>
              <a:rPr lang="en-GB" dirty="0" smtClean="0"/>
              <a:t>snowballing techniques</a:t>
            </a:r>
          </a:p>
          <a:p>
            <a:r>
              <a:rPr lang="en-GB" dirty="0" smtClean="0"/>
              <a:t>Participants were screened by age and sex in order to obtain an equal number of men and women as well as a range of ages.   </a:t>
            </a:r>
          </a:p>
          <a:p>
            <a:r>
              <a:rPr lang="en-GB" dirty="0" smtClean="0"/>
              <a:t>In </a:t>
            </a:r>
            <a:r>
              <a:rPr lang="en-GB" dirty="0" smtClean="0"/>
              <a:t>Essex group </a:t>
            </a:r>
            <a:r>
              <a:rPr lang="en-GB" dirty="0" smtClean="0"/>
              <a:t>of 17 </a:t>
            </a:r>
            <a:r>
              <a:rPr lang="en-GB" dirty="0" smtClean="0"/>
              <a:t>post election participants, 16 reported they voted.  </a:t>
            </a:r>
            <a:endParaRPr lang="en-GB" dirty="0" smtClean="0"/>
          </a:p>
          <a:p>
            <a:pPr lvl="1"/>
            <a:r>
              <a:rPr lang="en-GB" dirty="0" smtClean="0"/>
              <a:t>8 </a:t>
            </a:r>
            <a:r>
              <a:rPr lang="en-GB" dirty="0" smtClean="0"/>
              <a:t>voted Liberal </a:t>
            </a:r>
            <a:r>
              <a:rPr lang="en-GB" dirty="0" smtClean="0"/>
              <a:t>Democrat </a:t>
            </a:r>
          </a:p>
          <a:p>
            <a:pPr lvl="1"/>
            <a:r>
              <a:rPr lang="en-GB" dirty="0" smtClean="0"/>
              <a:t>5 voted Conservative</a:t>
            </a:r>
          </a:p>
          <a:p>
            <a:pPr lvl="1"/>
            <a:r>
              <a:rPr lang="en-GB" dirty="0" smtClean="0"/>
              <a:t>3 voted Labour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BES and the QES Britain – Triangulating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2010 </a:t>
            </a:r>
            <a:r>
              <a:rPr lang="en-GB" dirty="0" smtClean="0"/>
              <a:t>British Election Study (Clarke </a:t>
            </a:r>
            <a:r>
              <a:rPr lang="en-GB" i="1" dirty="0" smtClean="0"/>
              <a:t>et al</a:t>
            </a:r>
            <a:r>
              <a:rPr lang="en-GB" dirty="0" smtClean="0"/>
              <a:t>, 2010</a:t>
            </a:r>
            <a:r>
              <a:rPr lang="en-GB" dirty="0" smtClean="0"/>
              <a:t>) pre-election </a:t>
            </a:r>
            <a:r>
              <a:rPr lang="en-GB" dirty="0" smtClean="0"/>
              <a:t>questionnaire asked participants to rate the three main leaders on aspects of </a:t>
            </a:r>
            <a:endParaRPr lang="en-GB" dirty="0" smtClean="0"/>
          </a:p>
          <a:p>
            <a:pPr lvl="1"/>
            <a:r>
              <a:rPr lang="en-GB" dirty="0" smtClean="0"/>
              <a:t>likeability </a:t>
            </a:r>
            <a:endParaRPr lang="en-GB" dirty="0" smtClean="0"/>
          </a:p>
          <a:p>
            <a:pPr lvl="1"/>
            <a:r>
              <a:rPr lang="en-GB" dirty="0" smtClean="0"/>
              <a:t>competence</a:t>
            </a:r>
          </a:p>
          <a:p>
            <a:pPr lvl="1"/>
            <a:r>
              <a:rPr lang="en-GB" dirty="0" smtClean="0"/>
              <a:t>truthfulness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BES: Leader Evaluation Means (Std)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9513" y="1628801"/>
          <a:ext cx="8712968" cy="1828800"/>
        </p:xfrm>
        <a:graphic>
          <a:graphicData uri="http://schemas.openxmlformats.org/drawingml/2006/table">
            <a:tbl>
              <a:tblPr/>
              <a:tblGrid>
                <a:gridCol w="2189653"/>
                <a:gridCol w="5659218"/>
                <a:gridCol w="864097"/>
              </a:tblGrid>
              <a:tr h="64926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Leader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PMingLiU"/>
                          <a:cs typeface="Times New Roman"/>
                        </a:rPr>
                        <a:t>Using a scale that runs from 0 to 10, where 0 means strongly </a:t>
                      </a:r>
                      <a:r>
                        <a:rPr lang="en-GB" sz="2000" b="1" dirty="0">
                          <a:latin typeface="Times New Roman"/>
                          <a:ea typeface="PMingLiU"/>
                          <a:cs typeface="Times New Roman"/>
                        </a:rPr>
                        <a:t>dislike</a:t>
                      </a:r>
                      <a:r>
                        <a:rPr lang="en-GB" sz="2000" dirty="0">
                          <a:latin typeface="Times New Roman"/>
                          <a:ea typeface="PMingLiU"/>
                          <a:cs typeface="Times New Roman"/>
                        </a:rPr>
                        <a:t> and 10 means strongly </a:t>
                      </a:r>
                      <a:r>
                        <a:rPr lang="en-GB" sz="2000" b="1" dirty="0">
                          <a:latin typeface="Times New Roman"/>
                          <a:ea typeface="PMingLiU"/>
                          <a:cs typeface="Times New Roman"/>
                        </a:rPr>
                        <a:t>like</a:t>
                      </a:r>
                      <a:r>
                        <a:rPr lang="en-GB" sz="2000" dirty="0">
                          <a:latin typeface="Times New Roman"/>
                          <a:ea typeface="PMingLiU"/>
                          <a:cs typeface="Times New Roman"/>
                        </a:rPr>
                        <a:t>, how do you feel about…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42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Gordon Brown?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3.3 (3.1)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15094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42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David Cameron?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4.6 (3.0)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14903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04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Nick Clegg?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 dirty="0">
                          <a:latin typeface="Times New Roman"/>
                          <a:ea typeface="Times New Roman"/>
                          <a:cs typeface="Times New Roman"/>
                        </a:rPr>
                        <a:t>5.0 (2.2)</a:t>
                      </a:r>
                      <a:endParaRPr lang="en-GB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13406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79512" y="3754720"/>
          <a:ext cx="8865425" cy="2438400"/>
        </p:xfrm>
        <a:graphic>
          <a:graphicData uri="http://schemas.openxmlformats.org/drawingml/2006/table">
            <a:tbl>
              <a:tblPr/>
              <a:tblGrid>
                <a:gridCol w="2232248"/>
                <a:gridCol w="5616624"/>
                <a:gridCol w="1016553"/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Leader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PMingLiU"/>
                          <a:cs typeface="Times New Roman"/>
                        </a:rPr>
                        <a:t>When you listen to what … has to say, do you think generally that he tells the truth, or that he does not tell the truth? Please use the following scale where 0 means that he </a:t>
                      </a:r>
                      <a:r>
                        <a:rPr lang="en-GB" sz="2000" b="1" dirty="0">
                          <a:latin typeface="Times New Roman"/>
                          <a:ea typeface="PMingLiU"/>
                          <a:cs typeface="Times New Roman"/>
                        </a:rPr>
                        <a:t>never tells the truth </a:t>
                      </a:r>
                      <a:r>
                        <a:rPr lang="en-GB" sz="2000" dirty="0">
                          <a:latin typeface="Times New Roman"/>
                          <a:ea typeface="PMingLiU"/>
                          <a:cs typeface="Times New Roman"/>
                        </a:rPr>
                        <a:t>and 10 means that he </a:t>
                      </a:r>
                      <a:r>
                        <a:rPr lang="en-GB" sz="2000" b="1" dirty="0">
                          <a:latin typeface="Times New Roman"/>
                          <a:ea typeface="PMingLiU"/>
                          <a:cs typeface="Times New Roman"/>
                        </a:rPr>
                        <a:t>always tells the truth</a:t>
                      </a:r>
                      <a:r>
                        <a:rPr lang="en-GB" sz="2000" dirty="0">
                          <a:latin typeface="Times New Roman"/>
                          <a:ea typeface="PMingLiU"/>
                          <a:cs typeface="Times New Roman"/>
                        </a:rPr>
                        <a:t>.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Gordon Brown?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4.2 (2.9)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14315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David Cameron?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4.9 (2.7)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13998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Nick Clegg?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 dirty="0">
                          <a:latin typeface="Times New Roman"/>
                          <a:ea typeface="Times New Roman"/>
                          <a:cs typeface="Times New Roman"/>
                        </a:rPr>
                        <a:t>5.6 (2.2)</a:t>
                      </a:r>
                      <a:endParaRPr lang="en-GB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12737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BES: Leader Evaluations</a:t>
            </a:r>
            <a:endParaRPr lang="en-GB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79511" y="1844824"/>
          <a:ext cx="8808560" cy="2438400"/>
        </p:xfrm>
        <a:graphic>
          <a:graphicData uri="http://schemas.openxmlformats.org/drawingml/2006/table">
            <a:tbl>
              <a:tblPr/>
              <a:tblGrid>
                <a:gridCol w="1927860"/>
                <a:gridCol w="5993021"/>
                <a:gridCol w="887679"/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Leader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PMingLiU"/>
                          <a:cs typeface="Times New Roman"/>
                        </a:rPr>
                        <a:t>When you listen to what … has to say, do you think he has your best interests in mind, or that he does not think about your best interests? Please use the following scale where 0 means that … </a:t>
                      </a:r>
                      <a:r>
                        <a:rPr lang="en-GB" sz="2000" b="1" dirty="0">
                          <a:latin typeface="Times New Roman"/>
                          <a:ea typeface="PMingLiU"/>
                          <a:cs typeface="Times New Roman"/>
                        </a:rPr>
                        <a:t>never has your best interests in mind</a:t>
                      </a:r>
                      <a:r>
                        <a:rPr lang="en-GB" sz="2000" dirty="0">
                          <a:latin typeface="Times New Roman"/>
                          <a:ea typeface="PMingLiU"/>
                          <a:cs typeface="Times New Roman"/>
                        </a:rPr>
                        <a:t>, and 10 means that he </a:t>
                      </a:r>
                      <a:r>
                        <a:rPr lang="en-GB" sz="2000" b="1" dirty="0">
                          <a:latin typeface="Times New Roman"/>
                          <a:ea typeface="PMingLiU"/>
                          <a:cs typeface="Times New Roman"/>
                        </a:rPr>
                        <a:t>always does</a:t>
                      </a:r>
                      <a:r>
                        <a:rPr lang="en-GB" sz="2000" dirty="0">
                          <a:latin typeface="Times New Roman"/>
                          <a:ea typeface="PMingLiU"/>
                          <a:cs typeface="Times New Roman"/>
                        </a:rPr>
                        <a:t>.…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Gordon Brown?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4.0 (3.0)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14412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David Cameron?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4.3 (2.9)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14190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Nick Clegg?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 dirty="0">
                          <a:latin typeface="Times New Roman"/>
                          <a:ea typeface="Times New Roman"/>
                          <a:cs typeface="Times New Roman"/>
                        </a:rPr>
                        <a:t>4.9 (2.4)</a:t>
                      </a:r>
                      <a:endParaRPr lang="en-GB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12910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BES: Leader Evaluations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9512" y="1609804"/>
          <a:ext cx="8820473" cy="1891204"/>
        </p:xfrm>
        <a:graphic>
          <a:graphicData uri="http://schemas.openxmlformats.org/drawingml/2006/table">
            <a:tbl>
              <a:tblPr/>
              <a:tblGrid>
                <a:gridCol w="1918084"/>
                <a:gridCol w="5890990"/>
                <a:gridCol w="1011399"/>
              </a:tblGrid>
              <a:tr h="9768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Leader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PMingLiU"/>
                          <a:cs typeface="Times New Roman"/>
                        </a:rPr>
                        <a:t>Using a scale that runs from 0 to 10, where 0 means a very </a:t>
                      </a:r>
                      <a:r>
                        <a:rPr lang="en-GB" sz="2000" b="1" dirty="0">
                          <a:latin typeface="Times New Roman"/>
                          <a:ea typeface="PMingLiU"/>
                          <a:cs typeface="Times New Roman"/>
                        </a:rPr>
                        <a:t>incompetent</a:t>
                      </a:r>
                      <a:r>
                        <a:rPr lang="en-GB" sz="2000" dirty="0">
                          <a:latin typeface="Times New Roman"/>
                          <a:ea typeface="PMingLiU"/>
                          <a:cs typeface="Times New Roman"/>
                        </a:rPr>
                        <a:t> leader and 10 means a very </a:t>
                      </a:r>
                      <a:r>
                        <a:rPr lang="en-GB" sz="2000" b="1" dirty="0">
                          <a:latin typeface="Times New Roman"/>
                          <a:ea typeface="PMingLiU"/>
                          <a:cs typeface="Times New Roman"/>
                        </a:rPr>
                        <a:t>competent</a:t>
                      </a:r>
                      <a:r>
                        <a:rPr lang="en-GB" sz="2000" dirty="0">
                          <a:latin typeface="Times New Roman"/>
                          <a:ea typeface="PMingLiU"/>
                          <a:cs typeface="Times New Roman"/>
                        </a:rPr>
                        <a:t> leader, how would you describe …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6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Gordon Brown?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4.0 (3.1)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14950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6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David Cameron?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 dirty="0">
                          <a:latin typeface="Times New Roman"/>
                          <a:ea typeface="Times New Roman"/>
                          <a:cs typeface="Times New Roman"/>
                        </a:rPr>
                        <a:t>5.2 (3.0)</a:t>
                      </a:r>
                      <a:endParaRPr lang="en-GB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14903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6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Nick Clegg?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5.0 (2.2)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13406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79512" y="3710136"/>
          <a:ext cx="8836591" cy="2743200"/>
        </p:xfrm>
        <a:graphic>
          <a:graphicData uri="http://schemas.openxmlformats.org/drawingml/2006/table">
            <a:tbl>
              <a:tblPr/>
              <a:tblGrid>
                <a:gridCol w="1927860"/>
                <a:gridCol w="5846104"/>
                <a:gridCol w="1062627"/>
              </a:tblGrid>
              <a:tr h="8640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Leader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PMingLiU"/>
                          <a:cs typeface="Times New Roman"/>
                        </a:rPr>
                        <a:t>When you listen to what … has to say, do you think that in general he knows what he is talking about, or that he doesn’t know? Please use the following scale where 0 means that … </a:t>
                      </a:r>
                      <a:r>
                        <a:rPr lang="en-GB" sz="2000" b="1" dirty="0">
                          <a:latin typeface="Times New Roman"/>
                          <a:ea typeface="PMingLiU"/>
                          <a:cs typeface="Times New Roman"/>
                        </a:rPr>
                        <a:t>really doesn’t know what he is talking about</a:t>
                      </a:r>
                      <a:r>
                        <a:rPr lang="en-GB" sz="2000" dirty="0">
                          <a:latin typeface="Times New Roman"/>
                          <a:ea typeface="PMingLiU"/>
                          <a:cs typeface="Times New Roman"/>
                        </a:rPr>
                        <a:t> and 10 means he </a:t>
                      </a:r>
                      <a:r>
                        <a:rPr lang="en-GB" sz="2000" b="1" dirty="0">
                          <a:latin typeface="Times New Roman"/>
                          <a:ea typeface="PMingLiU"/>
                          <a:cs typeface="Times New Roman"/>
                        </a:rPr>
                        <a:t>knows very much what he is talking about</a:t>
                      </a:r>
                      <a:r>
                        <a:rPr lang="en-GB" sz="2000" dirty="0">
                          <a:latin typeface="Times New Roman"/>
                          <a:ea typeface="PMingLiU"/>
                          <a:cs typeface="Times New Roman"/>
                        </a:rPr>
                        <a:t>.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Gordon Brown?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5.0 (3.1)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14661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David Cameron?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 dirty="0">
                          <a:latin typeface="Times New Roman"/>
                          <a:ea typeface="Times New Roman"/>
                          <a:cs typeface="Times New Roman"/>
                        </a:rPr>
                        <a:t>5.3 (2.8)</a:t>
                      </a:r>
                      <a:endParaRPr lang="en-GB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14476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Nick Clegg?</a:t>
                      </a:r>
                      <a:endParaRPr lang="en-GB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5.2 (2.4)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13106</a:t>
                      </a:r>
                      <a:endParaRPr lang="en-GB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638132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Source: 2010 British Election Study Pre-election dataset.  All data weighted with variable w8.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BES and the QES Britain – Triangulating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Numbers do </a:t>
            </a:r>
            <a:r>
              <a:rPr lang="en-GB" dirty="0" smtClean="0"/>
              <a:t>not reveal the basis upon which people made these assessments.  </a:t>
            </a:r>
            <a:endParaRPr lang="en-GB" dirty="0" smtClean="0"/>
          </a:p>
          <a:p>
            <a:r>
              <a:rPr lang="en-GB" dirty="0" smtClean="0"/>
              <a:t>Do not </a:t>
            </a:r>
            <a:r>
              <a:rPr lang="en-GB" dirty="0" smtClean="0"/>
              <a:t>provide an insight in the positive, negative, or neutral </a:t>
            </a:r>
            <a:r>
              <a:rPr lang="en-GB" dirty="0" smtClean="0"/>
              <a:t>associations; or</a:t>
            </a:r>
          </a:p>
          <a:p>
            <a:r>
              <a:rPr lang="en-GB" dirty="0" smtClean="0"/>
              <a:t>How </a:t>
            </a:r>
            <a:r>
              <a:rPr lang="en-GB" dirty="0" smtClean="0"/>
              <a:t>those assessments may have been connected or inter-related within or between the three leadership categories. </a:t>
            </a:r>
            <a:endParaRPr lang="en-GB" dirty="0" smtClean="0"/>
          </a:p>
          <a:p>
            <a:r>
              <a:rPr lang="en-GB" dirty="0" smtClean="0"/>
              <a:t>Thus </a:t>
            </a:r>
            <a:r>
              <a:rPr lang="en-GB" dirty="0" smtClean="0"/>
              <a:t>this research aimed to generate data in the form of language to provide greater </a:t>
            </a:r>
            <a:r>
              <a:rPr lang="en-GB" dirty="0" smtClean="0"/>
              <a:t>insight.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Leaders’ Brainstorming Session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Photos </a:t>
            </a:r>
            <a:r>
              <a:rPr lang="en-GB" dirty="0" smtClean="0"/>
              <a:t>of the party leaders were taken from the parties’ own </a:t>
            </a:r>
            <a:r>
              <a:rPr lang="en-GB" dirty="0" smtClean="0"/>
              <a:t>websites</a:t>
            </a:r>
          </a:p>
          <a:p>
            <a:r>
              <a:rPr lang="en-GB" dirty="0" smtClean="0"/>
              <a:t>Participants </a:t>
            </a:r>
            <a:r>
              <a:rPr lang="en-GB" dirty="0" smtClean="0"/>
              <a:t>were given written and oral instructions to brainstorm words or phrases </a:t>
            </a:r>
          </a:p>
          <a:p>
            <a:r>
              <a:rPr lang="en-GB" dirty="0" smtClean="0"/>
              <a:t>Participants would then a </a:t>
            </a:r>
            <a:r>
              <a:rPr lang="en-GB" dirty="0" smtClean="0"/>
              <a:t>note as to whether </a:t>
            </a:r>
            <a:r>
              <a:rPr lang="en-GB" dirty="0" smtClean="0"/>
              <a:t>an association was </a:t>
            </a:r>
          </a:p>
          <a:p>
            <a:pPr lvl="1"/>
            <a:r>
              <a:rPr lang="en-GB" dirty="0" smtClean="0"/>
              <a:t>positive</a:t>
            </a:r>
          </a:p>
          <a:p>
            <a:pPr lvl="1"/>
            <a:r>
              <a:rPr lang="en-GB" dirty="0" smtClean="0"/>
              <a:t>negative</a:t>
            </a:r>
          </a:p>
          <a:p>
            <a:pPr lvl="1"/>
            <a:r>
              <a:rPr lang="en-GB" dirty="0" smtClean="0"/>
              <a:t>n</a:t>
            </a:r>
            <a:r>
              <a:rPr lang="en-GB" dirty="0" smtClean="0"/>
              <a:t>eutral</a:t>
            </a:r>
          </a:p>
          <a:p>
            <a:r>
              <a:rPr lang="en-GB" dirty="0" smtClean="0"/>
              <a:t>Discussion followed </a:t>
            </a:r>
            <a:r>
              <a:rPr lang="en-GB" dirty="0" smtClean="0"/>
              <a:t>to further contextualise the evaluation by a respondent.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Brown tag cloud - all</a:t>
            </a:r>
            <a:endParaRPr lang="en-GB" dirty="0"/>
          </a:p>
        </p:txBody>
      </p: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179512" y="2204864"/>
            <a:ext cx="8784976" cy="465313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6E6E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acting afraid always ambitious arrogant aspergers assured </a:t>
            </a:r>
            <a:r>
              <a:rPr kumimoji="0" lang="en-US" sz="2600" b="0" i="0" u="none" strike="noStrike" cap="none" normalizeH="0" baseline="0" smtClean="0">
                <a:ln>
                  <a:noFill/>
                </a:ln>
                <a:solidFill>
                  <a:srgbClr val="4D4D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autocrat 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6E6E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better blair bluff blunt </a:t>
            </a:r>
            <a:r>
              <a:rPr kumimoji="0" lang="en-US" sz="2600" b="0" i="0" u="none" strike="noStrike" cap="none" normalizeH="0" baseline="0" smtClean="0">
                <a:ln>
                  <a:noFill/>
                </a:ln>
                <a:solidFill>
                  <a:srgbClr val="4D4D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boring 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6E6E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boy calculating </a:t>
            </a:r>
            <a:r>
              <a:rPr kumimoji="0" lang="en-US" sz="4300" b="0" i="0" u="none" strike="noStrike" cap="none" normalizeH="0" baseline="0" smtClean="0">
                <a:ln>
                  <a:noFill/>
                </a:ln>
                <a:solidFill>
                  <a:srgbClr val="2B2B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caring </a:t>
            </a:r>
            <a:r>
              <a:rPr kumimoji="0" lang="en-US" sz="2600" b="0" i="0" u="none" strike="noStrike" cap="none" normalizeH="0" baseline="0" smtClean="0">
                <a:ln>
                  <a:noFill/>
                </a:ln>
                <a:solidFill>
                  <a:srgbClr val="4D4D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chancellor 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6E6E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charismatic cheerful christian claims class clever clumsy confident constructed cowardly cuddly deceitful didn’t difficult do dour dull economy elected ex experience </a:t>
            </a:r>
            <a:r>
              <a:rPr kumimoji="0" lang="en-US" sz="2600" b="0" i="0" u="none" strike="noStrike" cap="none" normalizeH="0" baseline="0" smtClean="0">
                <a:ln>
                  <a:noFill/>
                </a:ln>
                <a:solidFill>
                  <a:srgbClr val="4D4D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experienced 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6E6E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façade failure fake false family feel glossy </a:t>
            </a:r>
            <a:r>
              <a:rPr kumimoji="0" lang="en-US" sz="2600" b="0" i="0" u="none" strike="noStrike" cap="none" normalizeH="0" baseline="0" smtClean="0">
                <a:ln>
                  <a:noFill/>
                </a:ln>
                <a:solidFill>
                  <a:srgbClr val="4D4D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good 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6E6E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grumpy </a:t>
            </a:r>
            <a:r>
              <a:rPr kumimoji="0" lang="en-US" sz="6000" b="0" i="0" u="none" strike="noStrike" cap="none" normalizeH="0" baseline="0" smtClean="0">
                <a:ln>
                  <a:noFill/>
                </a:ln>
                <a:solidFill>
                  <a:srgbClr val="0A0A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hard 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6E6E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hardworker </a:t>
            </a:r>
            <a:r>
              <a:rPr kumimoji="0" lang="en-US" sz="2600" b="0" i="0" u="none" strike="noStrike" cap="none" normalizeH="0" baseline="0" smtClean="0">
                <a:ln>
                  <a:noFill/>
                </a:ln>
                <a:solidFill>
                  <a:srgbClr val="4D4D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him 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6E6E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human </a:t>
            </a:r>
            <a:r>
              <a:rPr kumimoji="0" lang="en-US" sz="2600" b="0" i="0" u="none" strike="noStrike" cap="none" normalizeH="0" baseline="0" smtClean="0">
                <a:ln>
                  <a:noFill/>
                </a:ln>
                <a:solidFill>
                  <a:srgbClr val="4D4D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hungry 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6E6E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ideas image insincere intelligent jaded just lack </a:t>
            </a:r>
            <a:r>
              <a:rPr kumimoji="0" lang="en-US" sz="2600" b="0" i="0" u="none" strike="noStrike" cap="none" normalizeH="0" baseline="0" smtClean="0">
                <a:ln>
                  <a:noFill/>
                </a:ln>
                <a:solidFill>
                  <a:srgbClr val="4D4D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leader </a:t>
            </a:r>
            <a:r>
              <a:rPr kumimoji="0" lang="en-US" sz="4300" b="0" i="0" u="none" strike="noStrike" cap="none" normalizeH="0" baseline="0" smtClean="0">
                <a:ln>
                  <a:noFill/>
                </a:ln>
                <a:solidFill>
                  <a:srgbClr val="2B2B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liar 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6E6E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liked little lonely long loveable managed minded minister morose most nice non </a:t>
            </a:r>
            <a:r>
              <a:rPr kumimoji="0" lang="en-US" sz="2600" b="0" i="0" u="none" strike="noStrike" cap="none" normalizeH="0" baseline="0" smtClean="0">
                <a:ln>
                  <a:noFill/>
                </a:ln>
                <a:solidFill>
                  <a:srgbClr val="4D4D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old 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6E6E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older other others </a:t>
            </a:r>
            <a:r>
              <a:rPr kumimoji="0" lang="en-US" sz="2600" b="0" i="0" u="none" strike="noStrike" cap="none" normalizeH="0" baseline="0" smtClean="0">
                <a:ln>
                  <a:noFill/>
                </a:ln>
                <a:solidFill>
                  <a:srgbClr val="4D4D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out 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6E6E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outside patronising </a:t>
            </a:r>
            <a:r>
              <a:rPr kumimoji="0" lang="en-US" sz="2600" b="0" i="0" u="none" strike="noStrike" cap="none" normalizeH="0" baseline="0" smtClean="0">
                <a:ln>
                  <a:noFill/>
                </a:ln>
                <a:solidFill>
                  <a:srgbClr val="4D4D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people 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6E6E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personality </a:t>
            </a:r>
            <a:r>
              <a:rPr kumimoji="0" lang="en-US" sz="2600" b="0" i="0" u="none" strike="noStrike" cap="none" normalizeH="0" baseline="0" smtClean="0">
                <a:ln>
                  <a:noFill/>
                </a:ln>
                <a:solidFill>
                  <a:srgbClr val="4D4D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photo 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6E6E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picture play pm pompous poor posh </a:t>
            </a:r>
            <a:r>
              <a:rPr kumimoji="0" lang="en-US" sz="2600" b="0" i="0" u="none" strike="noStrike" cap="none" normalizeH="0" baseline="0" smtClean="0">
                <a:ln>
                  <a:noFill/>
                </a:ln>
                <a:solidFill>
                  <a:srgbClr val="4D4D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power 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6E6E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pressure prime </a:t>
            </a:r>
            <a:r>
              <a:rPr kumimoji="0" lang="en-US" sz="4300" b="0" i="0" u="none" strike="noStrike" cap="none" normalizeH="0" baseline="0" smtClean="0">
                <a:ln>
                  <a:noFill/>
                </a:ln>
                <a:solidFill>
                  <a:srgbClr val="2B2B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scottish </a:t>
            </a:r>
            <a:r>
              <a:rPr kumimoji="0" lang="en-US" sz="2600" b="0" i="0" u="none" strike="noStrike" cap="none" normalizeH="0" baseline="0" smtClean="0">
                <a:ln>
                  <a:noFill/>
                </a:ln>
                <a:solidFill>
                  <a:srgbClr val="4D4DFF"/>
                </a:solidFill>
                <a:effectLst/>
                <a:latin typeface="Tahoma" pitchFamily="34" charset="0"/>
                <a:ea typeface="Arial" pitchFamily="34" charset="0"/>
                <a:cs typeface="Arial" pitchFamily="34" charset="0"/>
              </a:rPr>
              <a:t>smarmy smile too trying uncomfortable working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Gordon Brown"/>
          <p:cNvPicPr/>
          <p:nvPr/>
        </p:nvPicPr>
        <p:blipFill>
          <a:blip r:embed="rId2" cstate="print"/>
          <a:srcRect l="65723" t="4314"/>
          <a:stretch>
            <a:fillRect/>
          </a:stretch>
        </p:blipFill>
        <p:spPr bwMode="auto">
          <a:xfrm>
            <a:off x="6732240" y="0"/>
            <a:ext cx="2411760" cy="22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53400" cy="990600"/>
          </a:xfrm>
        </p:spPr>
        <p:txBody>
          <a:bodyPr/>
          <a:lstStyle/>
          <a:p>
            <a:r>
              <a:rPr lang="en-GB" dirty="0" smtClean="0"/>
              <a:t>Brown – coded responses (excerpt)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4017" y="1556792"/>
          <a:ext cx="8820471" cy="5047488"/>
        </p:xfrm>
        <a:graphic>
          <a:graphicData uri="http://schemas.openxmlformats.org/drawingml/2006/table">
            <a:tbl>
              <a:tblPr/>
              <a:tblGrid>
                <a:gridCol w="1100202"/>
                <a:gridCol w="2486061"/>
                <a:gridCol w="2529427"/>
                <a:gridCol w="2704781"/>
              </a:tblGrid>
              <a:tr h="5338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5713" marR="6571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latin typeface="Times New Roman"/>
                          <a:ea typeface="Calibri"/>
                          <a:cs typeface="Times New Roman"/>
                        </a:rPr>
                        <a:t>Positive comments</a:t>
                      </a: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5713" marR="6571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latin typeface="Times New Roman"/>
                          <a:ea typeface="Calibri"/>
                          <a:cs typeface="Times New Roman"/>
                        </a:rPr>
                        <a:t>Negative comments</a:t>
                      </a: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5713" marR="6571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latin typeface="Times New Roman"/>
                          <a:ea typeface="Calibri"/>
                          <a:cs typeface="Times New Roman"/>
                        </a:rPr>
                        <a:t>Neutral and uncoded comments</a:t>
                      </a: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5713" marR="6571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706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latin typeface="Times New Roman"/>
                          <a:ea typeface="Calibri"/>
                          <a:cs typeface="Times New Roman"/>
                        </a:rPr>
                        <a:t>Gordon Brown</a:t>
                      </a: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5713" marR="6571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Trying too hard Tries hard </a:t>
                      </a:r>
                      <a:r>
                        <a:rPr lang="en-GB" sz="1600" dirty="0" err="1" smtClean="0">
                          <a:latin typeface="Times New Roman"/>
                          <a:ea typeface="Calibri"/>
                          <a:cs typeface="Times New Roman"/>
                        </a:rPr>
                        <a:t>Hard</a:t>
                      </a:r>
                      <a:r>
                        <a:rPr lang="en-GB" sz="16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working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Caring (</a:t>
                      </a:r>
                      <a:r>
                        <a:rPr lang="en-GB" sz="1600" i="1" dirty="0">
                          <a:latin typeface="Times New Roman"/>
                          <a:ea typeface="Calibri"/>
                          <a:cs typeface="Times New Roman"/>
                        </a:rPr>
                        <a:t>3) </a:t>
                      </a: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Stressed Human Family Afraid Assured Cheerful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Clever Intelligent Experienced </a:t>
                      </a:r>
                      <a:r>
                        <a:rPr lang="en-GB" sz="1600" dirty="0" smtClean="0">
                          <a:latin typeface="Times New Roman"/>
                          <a:ea typeface="Calibri"/>
                          <a:cs typeface="Times New Roman"/>
                        </a:rPr>
                        <a:t>Calculating </a:t>
                      </a: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Strong </a:t>
                      </a:r>
                      <a:r>
                        <a:rPr lang="en-GB" sz="1600" dirty="0" smtClean="0">
                          <a:latin typeface="Times New Roman"/>
                          <a:ea typeface="Calibri"/>
                          <a:cs typeface="Times New Roman"/>
                        </a:rPr>
                        <a:t>Ex-chancellor Leader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5713" marR="6571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Calibri"/>
                          <a:cs typeface="Times New Roman"/>
                        </a:rPr>
                        <a:t>Soft </a:t>
                      </a: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Poor leader Failure Under pressure </a:t>
                      </a:r>
                      <a:r>
                        <a:rPr lang="en-GB" sz="1600" dirty="0" smtClean="0">
                          <a:latin typeface="Times New Roman"/>
                          <a:ea typeface="Calibri"/>
                          <a:cs typeface="Times New Roman"/>
                        </a:rPr>
                        <a:t>Non-elected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Calibri"/>
                          <a:cs typeface="Times New Roman"/>
                        </a:rPr>
                        <a:t>Out </a:t>
                      </a: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of ideas Tired Old Boring (</a:t>
                      </a:r>
                      <a:r>
                        <a:rPr lang="en-GB" sz="1600" i="1" dirty="0">
                          <a:latin typeface="Times New Roman"/>
                          <a:ea typeface="Calibri"/>
                          <a:cs typeface="Times New Roman"/>
                        </a:rPr>
                        <a:t>2)</a:t>
                      </a: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 Smarmy (</a:t>
                      </a:r>
                      <a:r>
                        <a:rPr lang="en-GB" sz="1600" i="1" dirty="0">
                          <a:latin typeface="Times New Roman"/>
                          <a:ea typeface="Calibri"/>
                          <a:cs typeface="Times New Roman"/>
                        </a:rPr>
                        <a:t>2)</a:t>
                      </a: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GB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Calibri"/>
                          <a:cs typeface="Times New Roman"/>
                        </a:rPr>
                        <a:t>Lonely </a:t>
                      </a: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Wants to be liked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Cowardly Not confident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Calibri"/>
                          <a:cs typeface="Times New Roman"/>
                        </a:rPr>
                        <a:t>Pompous </a:t>
                      </a: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Smug Patronising Arrogant Autocrat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Calibri"/>
                          <a:cs typeface="Times New Roman"/>
                        </a:rPr>
                        <a:t>Lack </a:t>
                      </a: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of people skills Not as charismatic as Blair </a:t>
                      </a:r>
                      <a:r>
                        <a:rPr lang="en-GB" sz="1600" dirty="0" smtClean="0">
                          <a:latin typeface="Times New Roman"/>
                          <a:ea typeface="Calibri"/>
                          <a:cs typeface="Times New Roman"/>
                        </a:rPr>
                        <a:t>Clumsy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Liar (</a:t>
                      </a:r>
                      <a:r>
                        <a:rPr lang="en-GB" sz="1600" i="1" dirty="0">
                          <a:latin typeface="Times New Roman"/>
                          <a:ea typeface="Calibri"/>
                          <a:cs typeface="Times New Roman"/>
                        </a:rPr>
                        <a:t>2)</a:t>
                      </a: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False Insincere Deceitful </a:t>
                      </a:r>
                      <a:r>
                        <a:rPr lang="en-GB" sz="16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5713" marR="6571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Grumpy Sad Morose Old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Calibri"/>
                          <a:cs typeface="Times New Roman"/>
                        </a:rPr>
                        <a:t>Experienced Managed </a:t>
                      </a: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the economy for a long time Solid Better as a * chancellor rather than a * prime minister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Calibri"/>
                          <a:cs typeface="Times New Roman"/>
                        </a:rPr>
                        <a:t>Socially </a:t>
                      </a: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uncomfortable Not good with others Difficult Rude Dour No personality </a:t>
                      </a:r>
                      <a:r>
                        <a:rPr lang="en-GB" sz="1600" dirty="0" smtClean="0">
                          <a:latin typeface="Times New Roman"/>
                          <a:ea typeface="Calibri"/>
                          <a:cs typeface="Times New Roman"/>
                        </a:rPr>
                        <a:t>Liar Always play acting Fake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Calibri"/>
                          <a:cs typeface="Times New Roman"/>
                        </a:rPr>
                        <a:t>Trying too hard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Calibri"/>
                          <a:cs typeface="Times New Roman"/>
                        </a:rPr>
                        <a:t> Smart </a:t>
                      </a: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Calibri"/>
                          <a:cs typeface="Times New Roman"/>
                        </a:rPr>
                        <a:t>Feel </a:t>
                      </a: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a little sorry for him</a:t>
                      </a:r>
                    </a:p>
                  </a:txBody>
                  <a:tcPr marL="65713" marR="6571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Brown -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Participants </a:t>
            </a:r>
            <a:r>
              <a:rPr lang="en-GB" dirty="0" smtClean="0"/>
              <a:t>considered Brown to have empathy and especially to be trying </a:t>
            </a:r>
            <a:r>
              <a:rPr lang="en-GB" dirty="0" smtClean="0"/>
              <a:t>hard but lacking </a:t>
            </a:r>
            <a:r>
              <a:rPr lang="en-GB" dirty="0" smtClean="0"/>
              <a:t>communication skills</a:t>
            </a:r>
            <a:endParaRPr lang="en-GB" dirty="0" smtClean="0"/>
          </a:p>
          <a:p>
            <a:r>
              <a:rPr lang="en-GB" dirty="0" smtClean="0"/>
              <a:t> ‘Hard </a:t>
            </a:r>
            <a:r>
              <a:rPr lang="en-GB" dirty="0" smtClean="0"/>
              <a:t>working’ or ‘trying’; however participants did not use terms such as ‘successful’ or ‘effective’. </a:t>
            </a:r>
            <a:endParaRPr lang="en-GB" dirty="0" smtClean="0"/>
          </a:p>
          <a:p>
            <a:r>
              <a:rPr lang="en-GB" dirty="0" smtClean="0"/>
              <a:t>‘Experienced</a:t>
            </a:r>
            <a:r>
              <a:rPr lang="en-GB" dirty="0" smtClean="0"/>
              <a:t>’, were mentioned by only two </a:t>
            </a:r>
            <a:r>
              <a:rPr lang="en-GB" dirty="0" smtClean="0"/>
              <a:t>participants</a:t>
            </a:r>
            <a:r>
              <a:rPr lang="en-GB" dirty="0" smtClean="0"/>
              <a:t> </a:t>
            </a:r>
            <a:r>
              <a:rPr lang="en-GB" dirty="0" smtClean="0"/>
              <a:t>versus several mentions such as ‘tired</a:t>
            </a:r>
            <a:r>
              <a:rPr lang="en-GB" dirty="0" smtClean="0"/>
              <a:t>’, ‘failure’, ‘out of ideas’ and ‘under pressure’.  </a:t>
            </a:r>
            <a:endParaRPr lang="en-GB" dirty="0" smtClean="0"/>
          </a:p>
          <a:p>
            <a:r>
              <a:rPr lang="en-GB" dirty="0" smtClean="0"/>
              <a:t>Brown </a:t>
            </a:r>
            <a:r>
              <a:rPr lang="en-GB" dirty="0" smtClean="0"/>
              <a:t>is </a:t>
            </a:r>
            <a:r>
              <a:rPr lang="en-GB" dirty="0" smtClean="0"/>
              <a:t>associated </a:t>
            </a:r>
            <a:r>
              <a:rPr lang="en-GB" dirty="0" smtClean="0"/>
              <a:t>(or perhaps </a:t>
            </a:r>
            <a:r>
              <a:rPr lang="en-GB" dirty="0" smtClean="0"/>
              <a:t>contrasted?) </a:t>
            </a:r>
            <a:r>
              <a:rPr lang="en-GB" dirty="0" smtClean="0"/>
              <a:t>with his previous role as </a:t>
            </a:r>
            <a:r>
              <a:rPr lang="en-GB" dirty="0" smtClean="0"/>
              <a:t>Chancellor.</a:t>
            </a:r>
          </a:p>
          <a:p>
            <a:r>
              <a:rPr lang="en-GB" dirty="0" smtClean="0"/>
              <a:t>The </a:t>
            </a:r>
            <a:r>
              <a:rPr lang="en-GB" dirty="0" smtClean="0"/>
              <a:t>general feel of the terms used indicates that these </a:t>
            </a:r>
            <a:r>
              <a:rPr lang="en-GB" dirty="0" smtClean="0"/>
              <a:t>participants thought </a:t>
            </a:r>
            <a:r>
              <a:rPr lang="en-GB" dirty="0" smtClean="0"/>
              <a:t>of Gordon Brown as </a:t>
            </a:r>
            <a:r>
              <a:rPr lang="en-GB" dirty="0" smtClean="0"/>
              <a:t>hardworking</a:t>
            </a:r>
            <a:r>
              <a:rPr lang="en-GB" dirty="0" smtClean="0"/>
              <a:t>, had </a:t>
            </a:r>
            <a:r>
              <a:rPr lang="en-GB" dirty="0" smtClean="0"/>
              <a:t>but not successful </a:t>
            </a:r>
            <a:r>
              <a:rPr lang="en-GB" dirty="0" smtClean="0"/>
              <a:t>in leading the country.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Cameron tag cloud - all</a:t>
            </a:r>
            <a:endParaRPr lang="en-GB" dirty="0"/>
          </a:p>
        </p:txBody>
      </p:sp>
      <p:pic>
        <p:nvPicPr>
          <p:cNvPr id="4" name="Content Placeholder 3" descr="http://www.conservatives.com/People/~/media/Images/Branding/Large/People/DAVID_CAMERON.ashx"/>
          <p:cNvPicPr>
            <a:picLocks noGrp="1"/>
          </p:cNvPicPr>
          <p:nvPr>
            <p:ph sz="quarter" idx="1"/>
          </p:nvPr>
        </p:nvPicPr>
        <p:blipFill>
          <a:blip r:embed="rId2" cstate="print"/>
          <a:srcRect l="40000" r="3956"/>
          <a:stretch>
            <a:fillRect/>
          </a:stretch>
        </p:blipFill>
        <p:spPr bwMode="auto">
          <a:xfrm>
            <a:off x="6660232" y="0"/>
            <a:ext cx="2483769" cy="22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251521" y="2212116"/>
            <a:ext cx="8712967" cy="460126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 age approachable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arrogant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backed behind better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blair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bland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bullingdon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bully calm change charismatic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cheerful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cheesey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class clever club </a:t>
            </a:r>
            <a:r>
              <a:rPr kumimoji="0" lang="en-US" sz="4700" b="0" i="0" u="none" strike="noStrike" cap="none" normalizeH="0" baseline="0" dirty="0" smtClean="0">
                <a:ln>
                  <a:noFill/>
                </a:ln>
                <a:solidFill>
                  <a:srgbClr val="2323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confident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conservative creates devious duplicitous dynamic education energetic excitable face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facebook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faced </a:t>
            </a:r>
            <a:r>
              <a:rPr kumimoji="0" lang="en-US" sz="4700" b="0" i="0" u="none" strike="noStrike" cap="none" normalizeH="0" baseline="0" dirty="0" smtClean="0">
                <a:ln>
                  <a:noFill/>
                </a:ln>
                <a:solidFill>
                  <a:srgbClr val="2323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family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father feel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fresh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god godly’ </a:t>
            </a:r>
            <a:r>
              <a:rPr kumimoji="0" lang="en-US" sz="3500" b="0" i="0" u="none" strike="noStrike" cap="none" normalizeH="0" baseline="0" dirty="0" smtClean="0">
                <a:ln>
                  <a:noFill/>
                </a:ln>
                <a:solidFill>
                  <a:srgbClr val="3C3C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good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hairy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hard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he healthy help himself his honest ill intentions knows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labour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last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leader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like’ </a:t>
            </a:r>
            <a:r>
              <a:rPr kumimoji="0" lang="en-US" sz="4700" b="0" i="0" u="none" strike="noStrike" cap="none" normalizeH="0" baseline="0" dirty="0" smtClean="0">
                <a:ln>
                  <a:noFill/>
                </a:ln>
                <a:solidFill>
                  <a:srgbClr val="2323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man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measured mid naïve needs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new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nice novice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one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opportunistic oriented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over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people personality picture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pleasey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politics pompous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poor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popular positive pr prepared privileged </a:t>
            </a:r>
            <a:r>
              <a:rPr kumimoji="0" lang="en-US" sz="3500" b="0" i="0" u="none" strike="noStrike" cap="none" normalizeH="0" baseline="0" dirty="0" smtClean="0">
                <a:ln>
                  <a:noFill/>
                </a:ln>
                <a:solidFill>
                  <a:srgbClr val="3C3C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public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pull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realisation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school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schoolboy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shining sleazy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slick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sly </a:t>
            </a:r>
            <a:r>
              <a:rPr kumimoji="0" lang="en-US" sz="3500" b="0" i="0" u="none" strike="noStrike" cap="none" normalizeH="0" baseline="0" dirty="0" smtClean="0">
                <a:ln>
                  <a:noFill/>
                </a:ln>
                <a:solidFill>
                  <a:srgbClr val="3C3C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smarmy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smart smooth </a:t>
            </a:r>
            <a:r>
              <a:rPr kumimoji="0" lang="en-US" sz="6000" b="0" i="0" u="none" strike="noStrike" cap="none" normalizeH="0" baseline="0" dirty="0" smtClean="0">
                <a:ln>
                  <a:noFill/>
                </a:ln>
                <a:solidFill>
                  <a:srgbClr val="0A0A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smug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strong substance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sun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team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tony too </a:t>
            </a:r>
            <a:r>
              <a:rPr kumimoji="0" lang="en-US" sz="3500" b="0" i="0" u="none" strike="noStrike" cap="none" normalizeH="0" baseline="0" dirty="0" smtClean="0">
                <a:ln>
                  <a:noFill/>
                </a:ln>
                <a:solidFill>
                  <a:srgbClr val="3C3C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trying untrustworthy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us young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Clegg tag cloud - all</a:t>
            </a:r>
            <a:endParaRPr lang="en-GB" dirty="0"/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51520" y="2398816"/>
            <a:ext cx="8640960" cy="32624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3rd amateur ambitious asleep attitude </a:t>
            </a:r>
            <a:r>
              <a:rPr kumimoji="0" lang="en-US" sz="3500" b="0" i="0" u="none" strike="noStrike" cap="none" normalizeH="0" baseline="0" dirty="0" smtClean="0">
                <a:ln>
                  <a:noFill/>
                </a:ln>
                <a:solidFill>
                  <a:srgbClr val="3C3C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bland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calm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cameron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can centre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chancer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change common confident credible dark demeanor different dirty does down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dull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earth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empathises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end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europhile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excitable genuine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good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granted greener gung half has he his ho </a:t>
            </a:r>
            <a:r>
              <a:rPr kumimoji="0" lang="en-US" sz="6000" b="0" i="0" u="none" strike="noStrike" cap="none" normalizeH="0" baseline="0" dirty="0" smtClean="0">
                <a:ln>
                  <a:noFill/>
                </a:ln>
                <a:solidFill>
                  <a:srgbClr val="0A0A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honest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honeymoon horse idealist impressions inexperienced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leader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left liberal like looks members middle minded much name never new nobody normal nothing open peaceful personality pleading politics presentable quality realistic remember repetitive road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sense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sensible serious sincere slightly smiling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spanish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speaker strong support take talks team thoughtful trust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trustworthy </a:t>
            </a:r>
            <a:r>
              <a:rPr kumimoji="0" lang="en-US" sz="3500" b="0" i="0" u="none" strike="noStrike" cap="none" normalizeH="0" baseline="0" dirty="0" smtClean="0">
                <a:ln>
                  <a:noFill/>
                </a:ln>
                <a:solidFill>
                  <a:srgbClr val="3C3C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underdog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unknown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untested unwelcoming vague very washy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weak </a:t>
            </a:r>
            <a:r>
              <a:rPr kumimoji="0" lang="en-US" sz="3500" b="0" i="0" u="none" strike="noStrike" cap="none" normalizeH="0" baseline="0" dirty="0" smtClean="0">
                <a:ln>
                  <a:noFill/>
                </a:ln>
                <a:solidFill>
                  <a:srgbClr val="3C3C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who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wife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wishy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6E6E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yellow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5555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young </a:t>
            </a:r>
          </a:p>
        </p:txBody>
      </p:sp>
      <p:pic>
        <p:nvPicPr>
          <p:cNvPr id="5" name="Picture 4" descr="Meet Nick Clegg - A fresh start for Britain.">
            <a:hlinkClick r:id="rId2"/>
          </p:cNvPr>
          <p:cNvPicPr/>
          <p:nvPr/>
        </p:nvPicPr>
        <p:blipFill>
          <a:blip r:embed="rId3" cstate="print"/>
          <a:srcRect l="67850"/>
          <a:stretch>
            <a:fillRect/>
          </a:stretch>
        </p:blipFill>
        <p:spPr bwMode="auto">
          <a:xfrm>
            <a:off x="6516217" y="0"/>
            <a:ext cx="2627784" cy="220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0</TotalTime>
  <Words>1409</Words>
  <Application>Microsoft Office PowerPoint</Application>
  <PresentationFormat>On-screen Show (4:3)</PresentationFormat>
  <Paragraphs>161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Median</vt:lpstr>
      <vt:lpstr>2010 British General Election leader evaluations:  findings from focus group research</vt:lpstr>
      <vt:lpstr>Qualitative Election Study of Britain (QES Britain)</vt:lpstr>
      <vt:lpstr>Qualitative Election Study of Britain (QES Britain)</vt:lpstr>
      <vt:lpstr>QES Britain</vt:lpstr>
      <vt:lpstr>QES Britain: Leaders’ Debates</vt:lpstr>
      <vt:lpstr>The BES and the QES Britain – Triangulating data</vt:lpstr>
      <vt:lpstr>BES: Leader Evaluation Means (Std)</vt:lpstr>
      <vt:lpstr>BES: Leader Evaluations</vt:lpstr>
      <vt:lpstr>BES: Leader Evaluations</vt:lpstr>
      <vt:lpstr>The BES and the QES Britain – Triangulating data</vt:lpstr>
      <vt:lpstr>Leaders’ Brainstorming Session</vt:lpstr>
      <vt:lpstr>Brown tag cloud - all</vt:lpstr>
      <vt:lpstr>Brown – coded responses (excerpt)</vt:lpstr>
      <vt:lpstr>Brown - analysis</vt:lpstr>
      <vt:lpstr>Cameron tag cloud - all</vt:lpstr>
      <vt:lpstr>Clegg tag cloud - all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Men, Women and Leader Evaluations: the 2010 General Election Leaders’ Debates</dc:title>
  <dc:creator>USER</dc:creator>
  <cp:lastModifiedBy>USER</cp:lastModifiedBy>
  <cp:revision>14</cp:revision>
  <dcterms:created xsi:type="dcterms:W3CDTF">2010-08-22T10:20:48Z</dcterms:created>
  <dcterms:modified xsi:type="dcterms:W3CDTF">2010-09-03T14:24:44Z</dcterms:modified>
</cp:coreProperties>
</file>