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6" r:id="rId3"/>
    <p:sldId id="261" r:id="rId4"/>
    <p:sldId id="262" r:id="rId5"/>
    <p:sldId id="260" r:id="rId6"/>
    <p:sldId id="267" r:id="rId7"/>
    <p:sldId id="268" r:id="rId8"/>
    <p:sldId id="269" r:id="rId9"/>
    <p:sldId id="272" r:id="rId10"/>
    <p:sldId id="271" r:id="rId11"/>
    <p:sldId id="270" r:id="rId12"/>
    <p:sldId id="273" r:id="rId13"/>
    <p:sldId id="274" r:id="rId14"/>
    <p:sldId id="275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31F980-F0F3-4053-8542-BFD4392A701C}" type="datetimeFigureOut">
              <a:rPr lang="en-GB" smtClean="0"/>
              <a:pPr/>
              <a:t>14/09/2010</a:t>
            </a:fld>
            <a:endParaRPr lang="en-GB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207FDC-3EFE-4E40-AEE8-5B73EB7CB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31F980-F0F3-4053-8542-BFD4392A701C}" type="datetimeFigureOut">
              <a:rPr lang="en-GB" smtClean="0"/>
              <a:pPr/>
              <a:t>14/09/2010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207FDC-3EFE-4E40-AEE8-5B73EB7CBE8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31F980-F0F3-4053-8542-BFD4392A701C}" type="datetimeFigureOut">
              <a:rPr lang="en-GB" smtClean="0"/>
              <a:pPr/>
              <a:t>14/09/2010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207FDC-3EFE-4E40-AEE8-5B73EB7CB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31F980-F0F3-4053-8542-BFD4392A701C}" type="datetimeFigureOut">
              <a:rPr lang="en-GB" smtClean="0"/>
              <a:pPr/>
              <a:t>14/09/2010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207FDC-3EFE-4E40-AEE8-5B73EB7CBE8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31F980-F0F3-4053-8542-BFD4392A701C}" type="datetimeFigureOut">
              <a:rPr lang="en-GB" smtClean="0"/>
              <a:pPr/>
              <a:t>14/09/2010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207FDC-3EFE-4E40-AEE8-5B73EB7CBE8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31F980-F0F3-4053-8542-BFD4392A701C}" type="datetimeFigureOut">
              <a:rPr lang="en-GB" smtClean="0"/>
              <a:pPr/>
              <a:t>14/09/2010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207FDC-3EFE-4E40-AEE8-5B73EB7CBE8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31F980-F0F3-4053-8542-BFD4392A701C}" type="datetimeFigureOut">
              <a:rPr lang="en-GB" smtClean="0"/>
              <a:pPr/>
              <a:t>14/09/2010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207FDC-3EFE-4E40-AEE8-5B73EB7CB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31F980-F0F3-4053-8542-BFD4392A701C}" type="datetimeFigureOut">
              <a:rPr lang="en-GB" smtClean="0"/>
              <a:pPr/>
              <a:t>14/09/2010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207FDC-3EFE-4E40-AEE8-5B73EB7CBE8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31F980-F0F3-4053-8542-BFD4392A701C}" type="datetimeFigureOut">
              <a:rPr lang="en-GB" smtClean="0"/>
              <a:pPr/>
              <a:t>14/09/2010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207FDC-3EFE-4E40-AEE8-5B73EB7CB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31F980-F0F3-4053-8542-BFD4392A701C}" type="datetimeFigureOut">
              <a:rPr lang="en-GB" smtClean="0"/>
              <a:pPr/>
              <a:t>14/09/2010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207FDC-3EFE-4E40-AEE8-5B73EB7CBE8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31F980-F0F3-4053-8542-BFD4392A701C}" type="datetimeFigureOut">
              <a:rPr lang="en-GB" smtClean="0"/>
              <a:pPr/>
              <a:t>14/09/2010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207FDC-3EFE-4E40-AEE8-5B73EB7CBE8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E31F980-F0F3-4053-8542-BFD4392A701C}" type="datetimeFigureOut">
              <a:rPr lang="en-GB" smtClean="0"/>
              <a:pPr/>
              <a:t>14/09/2010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8207FDC-3EFE-4E40-AEE8-5B73EB7CBE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Triangulation:  Using BES and QES Britain data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4916760"/>
            <a:ext cx="7406640" cy="1752600"/>
          </a:xfrm>
        </p:spPr>
        <p:txBody>
          <a:bodyPr>
            <a:normAutofit fontScale="85000" lnSpcReduction="20000"/>
          </a:bodyPr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Kristi Winters, British Academy Postdoctoral Fellow (</a:t>
            </a:r>
            <a:r>
              <a:rPr lang="en-GB" dirty="0" err="1" smtClean="0"/>
              <a:t>Birkbeck</a:t>
            </a:r>
            <a:r>
              <a:rPr lang="en-GB" dirty="0" smtClean="0"/>
              <a:t>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Triangulation</a:t>
            </a:r>
            <a:endParaRPr lang="en-GB" dirty="0"/>
          </a:p>
        </p:txBody>
      </p:sp>
      <p:sp>
        <p:nvSpPr>
          <p:cNvPr id="4" name="Isosceles Triangle 3"/>
          <p:cNvSpPr/>
          <p:nvPr/>
        </p:nvSpPr>
        <p:spPr>
          <a:xfrm>
            <a:off x="3203848" y="2276872"/>
            <a:ext cx="3312368" cy="309634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635896" y="1628800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Quantitative data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619672" y="5661248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Experimental data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868144" y="5661248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Qualitative data</a:t>
            </a:r>
            <a:endParaRPr lang="en-GB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Qualitative Election Study of Britain (QES Britain)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652736"/>
            <a:ext cx="7498080" cy="48006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People use language to make sense of the world around them, including politics. We convert language into numbers.</a:t>
            </a:r>
          </a:p>
          <a:p>
            <a:r>
              <a:rPr lang="en-GB" dirty="0" smtClean="0"/>
              <a:t>QES Britain seeks to understand how people make sense of politics and their political choices.</a:t>
            </a:r>
          </a:p>
          <a:p>
            <a:r>
              <a:rPr lang="en-GB" dirty="0" smtClean="0"/>
              <a:t>Record and analyze the views and concerns of British citizens in their own words before and after the 2010 General Election.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Qualitative Election Study of Britain (QES Britain)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35608" y="1724744"/>
            <a:ext cx="7498080" cy="4800600"/>
          </a:xfrm>
        </p:spPr>
        <p:txBody>
          <a:bodyPr>
            <a:normAutofit/>
          </a:bodyPr>
          <a:lstStyle/>
          <a:p>
            <a:r>
              <a:rPr lang="en-GB" dirty="0" smtClean="0"/>
              <a:t>Generate thick, rich qualitative data that could be used to provide insights into the opinions of citizens on:</a:t>
            </a:r>
          </a:p>
          <a:p>
            <a:pPr lvl="2"/>
            <a:r>
              <a:rPr lang="en-GB" dirty="0" smtClean="0"/>
              <a:t>politicians, </a:t>
            </a:r>
          </a:p>
          <a:p>
            <a:pPr lvl="2"/>
            <a:r>
              <a:rPr lang="en-GB" dirty="0" smtClean="0"/>
              <a:t>party leaders,</a:t>
            </a:r>
          </a:p>
          <a:p>
            <a:pPr lvl="2"/>
            <a:r>
              <a:rPr lang="en-GB" dirty="0" smtClean="0"/>
              <a:t>political issues,</a:t>
            </a:r>
          </a:p>
          <a:p>
            <a:pPr lvl="2"/>
            <a:r>
              <a:rPr lang="en-GB" dirty="0" smtClean="0"/>
              <a:t>perceptions of civic duty and political alienation, and</a:t>
            </a:r>
          </a:p>
          <a:p>
            <a:pPr lvl="2"/>
            <a:r>
              <a:rPr lang="en-GB" dirty="0" smtClean="0"/>
              <a:t>the campaigns both before and after the general election.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BES and QES Britain Triangulation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ym typeface="Wingdings" pitchFamily="2" charset="2"/>
              </a:rPr>
              <a:t>Triangulation of survey and textual data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Both methods focus on different aspects of the same issue.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Different methods compliment each other, similar findings from different methods increases validity.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Each method may provide unique - and possibly divergent - answers to the same questions.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Leader evaluations – Triangulating the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624" y="1741512"/>
            <a:ext cx="7578424" cy="449580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2010 British Election Study pre-election questionnaire asked participants to rate the three main leaders on aspects of </a:t>
            </a:r>
          </a:p>
          <a:p>
            <a:pPr lvl="1"/>
            <a:r>
              <a:rPr lang="en-GB" dirty="0" smtClean="0"/>
              <a:t>Likeability </a:t>
            </a:r>
          </a:p>
          <a:p>
            <a:pPr lvl="1"/>
            <a:r>
              <a:rPr lang="en-GB" dirty="0" smtClean="0"/>
              <a:t>Competence</a:t>
            </a:r>
          </a:p>
          <a:p>
            <a:pPr lvl="1"/>
            <a:r>
              <a:rPr lang="en-GB" dirty="0" smtClean="0"/>
              <a:t>Truthfulness</a:t>
            </a:r>
          </a:p>
          <a:p>
            <a:pPr lvl="1"/>
            <a:r>
              <a:rPr lang="en-GB" dirty="0" smtClean="0"/>
              <a:t>Your best interests</a:t>
            </a:r>
          </a:p>
          <a:p>
            <a:r>
              <a:rPr lang="en-GB" dirty="0" smtClean="0"/>
              <a:t>Clegg squeaks by Cameron on questions of likeability, truthfulness, best interests</a:t>
            </a:r>
          </a:p>
          <a:p>
            <a:r>
              <a:rPr lang="en-GB" dirty="0" smtClean="0"/>
              <a:t>Cameron best on competence measures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BES: Leader Evaluation Means (SD)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43607" y="1556792"/>
          <a:ext cx="7848873" cy="1440161"/>
        </p:xfrm>
        <a:graphic>
          <a:graphicData uri="http://schemas.openxmlformats.org/drawingml/2006/table">
            <a:tbl>
              <a:tblPr/>
              <a:tblGrid>
                <a:gridCol w="1008113"/>
                <a:gridCol w="6075016"/>
                <a:gridCol w="765744"/>
              </a:tblGrid>
              <a:tr h="6571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Leader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PMingLiU"/>
                          <a:cs typeface="Times New Roman"/>
                        </a:rPr>
                        <a:t>Using a scale that runs from 0 to 10, where 0 means strongly </a:t>
                      </a:r>
                      <a:r>
                        <a:rPr lang="en-GB" sz="1600" b="1" dirty="0">
                          <a:latin typeface="Times New Roman"/>
                          <a:ea typeface="PMingLiU"/>
                          <a:cs typeface="Times New Roman"/>
                        </a:rPr>
                        <a:t>dislike</a:t>
                      </a:r>
                      <a:r>
                        <a:rPr lang="en-GB" sz="1600" dirty="0">
                          <a:latin typeface="Times New Roman"/>
                          <a:ea typeface="PMingLiU"/>
                          <a:cs typeface="Times New Roman"/>
                        </a:rPr>
                        <a:t> and 10 means strongly </a:t>
                      </a:r>
                      <a:r>
                        <a:rPr lang="en-GB" sz="1600" b="1" dirty="0">
                          <a:latin typeface="Times New Roman"/>
                          <a:ea typeface="PMingLiU"/>
                          <a:cs typeface="Times New Roman"/>
                        </a:rPr>
                        <a:t>like</a:t>
                      </a:r>
                      <a:r>
                        <a:rPr lang="en-GB" sz="1600" dirty="0">
                          <a:latin typeface="Times New Roman"/>
                          <a:ea typeface="PMingLiU"/>
                          <a:cs typeface="Times New Roman"/>
                        </a:rPr>
                        <a:t>, how do you feel about…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7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Brown?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3.3 (3.1)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</a:rPr>
                        <a:t>15094</a:t>
                      </a: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7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Cameron?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4.6 (3.0)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</a:rPr>
                        <a:t>14903</a:t>
                      </a: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4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Clegg?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Times New Roman"/>
                          <a:ea typeface="Times New Roman"/>
                          <a:cs typeface="Times New Roman"/>
                        </a:rPr>
                        <a:t>5.0 (2.2)</a:t>
                      </a:r>
                      <a:endParaRPr lang="en-GB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13406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043608" y="3281536"/>
          <a:ext cx="7857313" cy="1371601"/>
        </p:xfrm>
        <a:graphic>
          <a:graphicData uri="http://schemas.openxmlformats.org/drawingml/2006/table">
            <a:tbl>
              <a:tblPr/>
              <a:tblGrid>
                <a:gridCol w="1008112"/>
                <a:gridCol w="6075883"/>
                <a:gridCol w="773318"/>
              </a:tblGrid>
              <a:tr h="5486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Leader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PMingLiU"/>
                          <a:cs typeface="Times New Roman"/>
                        </a:rPr>
                        <a:t>Please </a:t>
                      </a:r>
                      <a:r>
                        <a:rPr lang="en-GB" sz="1600" dirty="0">
                          <a:latin typeface="Times New Roman"/>
                          <a:ea typeface="PMingLiU"/>
                          <a:cs typeface="Times New Roman"/>
                        </a:rPr>
                        <a:t>use the following scale where 0 means that he </a:t>
                      </a:r>
                      <a:r>
                        <a:rPr lang="en-GB" sz="1600" b="1" dirty="0">
                          <a:latin typeface="Times New Roman"/>
                          <a:ea typeface="PMingLiU"/>
                          <a:cs typeface="Times New Roman"/>
                        </a:rPr>
                        <a:t>never tells the truth </a:t>
                      </a:r>
                      <a:r>
                        <a:rPr lang="en-GB" sz="1600" dirty="0">
                          <a:latin typeface="Times New Roman"/>
                          <a:ea typeface="PMingLiU"/>
                          <a:cs typeface="Times New Roman"/>
                        </a:rPr>
                        <a:t>and 10 means that he </a:t>
                      </a:r>
                      <a:r>
                        <a:rPr lang="en-GB" sz="1600" b="1" dirty="0">
                          <a:latin typeface="Times New Roman"/>
                          <a:ea typeface="PMingLiU"/>
                          <a:cs typeface="Times New Roman"/>
                        </a:rPr>
                        <a:t>always tells the truth</a:t>
                      </a:r>
                      <a:r>
                        <a:rPr lang="en-GB" sz="1600" dirty="0">
                          <a:latin typeface="Times New Roman"/>
                          <a:ea typeface="PMingLiU"/>
                          <a:cs typeface="Times New Roman"/>
                        </a:rPr>
                        <a:t>.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Brown?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4.2 (2.9)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</a:rPr>
                        <a:t>14315</a:t>
                      </a: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Cameron?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4.9 (2.7)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13998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Clegg?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Times New Roman"/>
                          <a:ea typeface="Times New Roman"/>
                          <a:cs typeface="Times New Roman"/>
                        </a:rPr>
                        <a:t>5.6 (2.2)</a:t>
                      </a:r>
                      <a:endParaRPr lang="en-GB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12737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43608" y="4965145"/>
          <a:ext cx="7848872" cy="1344174"/>
        </p:xfrm>
        <a:graphic>
          <a:graphicData uri="http://schemas.openxmlformats.org/drawingml/2006/table">
            <a:tbl>
              <a:tblPr/>
              <a:tblGrid>
                <a:gridCol w="1008112"/>
                <a:gridCol w="6075017"/>
                <a:gridCol w="765743"/>
              </a:tblGrid>
              <a:tr h="5376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Leader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PMingLiU"/>
                          <a:cs typeface="Times New Roman"/>
                        </a:rPr>
                        <a:t>Please </a:t>
                      </a:r>
                      <a:r>
                        <a:rPr lang="en-GB" sz="1600" dirty="0">
                          <a:latin typeface="Times New Roman"/>
                          <a:ea typeface="PMingLiU"/>
                          <a:cs typeface="Times New Roman"/>
                        </a:rPr>
                        <a:t>use the following scale where 0 means that … </a:t>
                      </a:r>
                      <a:r>
                        <a:rPr lang="en-GB" sz="1600" b="1" dirty="0">
                          <a:latin typeface="Times New Roman"/>
                          <a:ea typeface="PMingLiU"/>
                          <a:cs typeface="Times New Roman"/>
                        </a:rPr>
                        <a:t>never has your best interests in mind</a:t>
                      </a:r>
                      <a:r>
                        <a:rPr lang="en-GB" sz="1600" dirty="0">
                          <a:latin typeface="Times New Roman"/>
                          <a:ea typeface="PMingLiU"/>
                          <a:cs typeface="Times New Roman"/>
                        </a:rPr>
                        <a:t>, and 10 means that he </a:t>
                      </a:r>
                      <a:r>
                        <a:rPr lang="en-GB" sz="1600" b="1" dirty="0">
                          <a:latin typeface="Times New Roman"/>
                          <a:ea typeface="PMingLiU"/>
                          <a:cs typeface="Times New Roman"/>
                        </a:rPr>
                        <a:t>always does</a:t>
                      </a:r>
                      <a:r>
                        <a:rPr lang="en-GB" sz="1600" dirty="0">
                          <a:latin typeface="Times New Roman"/>
                          <a:ea typeface="PMingLiU"/>
                          <a:cs typeface="Times New Roman"/>
                        </a:rPr>
                        <a:t>.…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83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Brown?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4.0 (3.0)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</a:rPr>
                        <a:t>14412</a:t>
                      </a: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83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Cameron?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4.3 (2.9)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</a:rPr>
                        <a:t>14190</a:t>
                      </a: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83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Clegg?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Times New Roman"/>
                          <a:ea typeface="Times New Roman"/>
                          <a:cs typeface="Times New Roman"/>
                        </a:rPr>
                        <a:t>4.9 (2.4)</a:t>
                      </a:r>
                      <a:endParaRPr lang="en-GB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12910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BES: Leader Evaluations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43608" y="1609805"/>
          <a:ext cx="7956377" cy="1891204"/>
        </p:xfrm>
        <a:graphic>
          <a:graphicData uri="http://schemas.openxmlformats.org/drawingml/2006/table">
            <a:tbl>
              <a:tblPr/>
              <a:tblGrid>
                <a:gridCol w="1152128"/>
                <a:gridCol w="5891932"/>
                <a:gridCol w="912317"/>
              </a:tblGrid>
              <a:tr h="9768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Times New Roman"/>
                          <a:ea typeface="Times New Roman"/>
                          <a:cs typeface="Times New Roman"/>
                        </a:rPr>
                        <a:t>Leader</a:t>
                      </a:r>
                      <a:endParaRPr lang="en-GB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Times New Roman"/>
                          <a:ea typeface="PMingLiU"/>
                          <a:cs typeface="Times New Roman"/>
                        </a:rPr>
                        <a:t>Using a scale that runs from 0 to 10, where 0 means a very </a:t>
                      </a:r>
                      <a:r>
                        <a:rPr lang="en-GB" sz="1800" b="1" dirty="0">
                          <a:latin typeface="Times New Roman"/>
                          <a:ea typeface="PMingLiU"/>
                          <a:cs typeface="Times New Roman"/>
                        </a:rPr>
                        <a:t>incompetent</a:t>
                      </a:r>
                      <a:r>
                        <a:rPr lang="en-GB" sz="1800" dirty="0">
                          <a:latin typeface="Times New Roman"/>
                          <a:ea typeface="PMingLiU"/>
                          <a:cs typeface="Times New Roman"/>
                        </a:rPr>
                        <a:t> leader and 10 means a very </a:t>
                      </a:r>
                      <a:r>
                        <a:rPr lang="en-GB" sz="1800" b="1" dirty="0">
                          <a:latin typeface="Times New Roman"/>
                          <a:ea typeface="PMingLiU"/>
                          <a:cs typeface="Times New Roman"/>
                        </a:rPr>
                        <a:t>competent</a:t>
                      </a:r>
                      <a:r>
                        <a:rPr lang="en-GB" sz="1800" dirty="0">
                          <a:latin typeface="Times New Roman"/>
                          <a:ea typeface="PMingLiU"/>
                          <a:cs typeface="Times New Roman"/>
                        </a:rPr>
                        <a:t> leader, how would you describe …</a:t>
                      </a:r>
                      <a:endParaRPr lang="en-GB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GB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Brown</a:t>
                      </a:r>
                      <a:r>
                        <a:rPr lang="en-GB" sz="1800" dirty="0"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en-GB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Times New Roman"/>
                          <a:ea typeface="Times New Roman"/>
                          <a:cs typeface="Times New Roman"/>
                        </a:rPr>
                        <a:t>4.0 (3.1)</a:t>
                      </a:r>
                      <a:endParaRPr lang="en-GB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</a:rPr>
                        <a:t>14950</a:t>
                      </a:r>
                      <a:endParaRPr lang="en-GB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Cameron</a:t>
                      </a:r>
                      <a:r>
                        <a:rPr lang="en-GB" sz="1800" dirty="0"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en-GB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Times New Roman"/>
                          <a:ea typeface="Times New Roman"/>
                          <a:cs typeface="Times New Roman"/>
                        </a:rPr>
                        <a:t>5.2 (3.0)</a:t>
                      </a:r>
                      <a:endParaRPr lang="en-GB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Times New Roman"/>
                          <a:ea typeface="Times New Roman"/>
                          <a:cs typeface="Times New Roman"/>
                        </a:rPr>
                        <a:t>14903</a:t>
                      </a:r>
                      <a:endParaRPr lang="en-GB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Clegg</a:t>
                      </a:r>
                      <a:r>
                        <a:rPr lang="en-GB" sz="1800" dirty="0"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en-GB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Times New Roman"/>
                          <a:ea typeface="Times New Roman"/>
                          <a:cs typeface="Times New Roman"/>
                        </a:rPr>
                        <a:t>5.0 (2.2)</a:t>
                      </a:r>
                      <a:endParaRPr lang="en-GB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Times New Roman"/>
                          <a:ea typeface="Times New Roman"/>
                          <a:cs typeface="Times New Roman"/>
                        </a:rPr>
                        <a:t>13406</a:t>
                      </a:r>
                      <a:endParaRPr lang="en-GB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43608" y="3904456"/>
          <a:ext cx="7972495" cy="1732836"/>
        </p:xfrm>
        <a:graphic>
          <a:graphicData uri="http://schemas.openxmlformats.org/drawingml/2006/table">
            <a:tbl>
              <a:tblPr/>
              <a:tblGrid>
                <a:gridCol w="1152128"/>
                <a:gridCol w="5861650"/>
                <a:gridCol w="958717"/>
              </a:tblGrid>
              <a:tr h="8640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Times New Roman"/>
                          <a:ea typeface="Times New Roman"/>
                          <a:cs typeface="Times New Roman"/>
                        </a:rPr>
                        <a:t>Leader</a:t>
                      </a:r>
                      <a:endParaRPr lang="en-GB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latin typeface="Times New Roman"/>
                          <a:ea typeface="PMingLiU"/>
                          <a:cs typeface="Times New Roman"/>
                        </a:rPr>
                        <a:t>Please </a:t>
                      </a:r>
                      <a:r>
                        <a:rPr lang="en-GB" sz="1800" dirty="0">
                          <a:latin typeface="Times New Roman"/>
                          <a:ea typeface="PMingLiU"/>
                          <a:cs typeface="Times New Roman"/>
                        </a:rPr>
                        <a:t>use the following scale where 0 means that … </a:t>
                      </a:r>
                      <a:r>
                        <a:rPr lang="en-GB" sz="1800" b="1" dirty="0">
                          <a:latin typeface="Times New Roman"/>
                          <a:ea typeface="PMingLiU"/>
                          <a:cs typeface="Times New Roman"/>
                        </a:rPr>
                        <a:t>really doesn’t know what he is talking about</a:t>
                      </a:r>
                      <a:r>
                        <a:rPr lang="en-GB" sz="1800" dirty="0">
                          <a:latin typeface="Times New Roman"/>
                          <a:ea typeface="PMingLiU"/>
                          <a:cs typeface="Times New Roman"/>
                        </a:rPr>
                        <a:t> and 10 means he </a:t>
                      </a:r>
                      <a:r>
                        <a:rPr lang="en-GB" sz="1800" b="1" dirty="0">
                          <a:latin typeface="Times New Roman"/>
                          <a:ea typeface="PMingLiU"/>
                          <a:cs typeface="Times New Roman"/>
                        </a:rPr>
                        <a:t>knows very much what he is talking about</a:t>
                      </a:r>
                      <a:r>
                        <a:rPr lang="en-GB" sz="1800" dirty="0">
                          <a:latin typeface="Times New Roman"/>
                          <a:ea typeface="PMingLiU"/>
                          <a:cs typeface="Times New Roman"/>
                        </a:rPr>
                        <a:t>.</a:t>
                      </a:r>
                      <a:endParaRPr lang="en-GB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GB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Brown</a:t>
                      </a:r>
                      <a:r>
                        <a:rPr lang="en-GB" sz="1800" dirty="0"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en-GB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Times New Roman"/>
                          <a:ea typeface="Times New Roman"/>
                          <a:cs typeface="Times New Roman"/>
                        </a:rPr>
                        <a:t>5.0 (3.1)</a:t>
                      </a:r>
                      <a:endParaRPr lang="en-GB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</a:rPr>
                        <a:t>14661</a:t>
                      </a:r>
                      <a:endParaRPr lang="en-GB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Cameron</a:t>
                      </a:r>
                      <a:r>
                        <a:rPr lang="en-GB" sz="1800" dirty="0"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en-GB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Times New Roman"/>
                          <a:ea typeface="Times New Roman"/>
                          <a:cs typeface="Times New Roman"/>
                        </a:rPr>
                        <a:t>5.3 (2.8)</a:t>
                      </a:r>
                      <a:endParaRPr lang="en-GB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</a:rPr>
                        <a:t>14476</a:t>
                      </a:r>
                      <a:endParaRPr lang="en-GB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Clegg</a:t>
                      </a:r>
                      <a:r>
                        <a:rPr lang="en-GB" sz="1800" dirty="0"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en-GB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Times New Roman"/>
                          <a:ea typeface="Times New Roman"/>
                          <a:cs typeface="Times New Roman"/>
                        </a:rPr>
                        <a:t>5.2 (2.4)</a:t>
                      </a:r>
                      <a:endParaRPr lang="en-GB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Times New Roman"/>
                          <a:ea typeface="Times New Roman"/>
                          <a:cs typeface="Times New Roman"/>
                        </a:rPr>
                        <a:t>13106</a:t>
                      </a:r>
                      <a:endParaRPr lang="en-GB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008112" y="5717867"/>
            <a:ext cx="8172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Source: 2010 British Election Study Pre-election dataset.  All data weighted with variable w8.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BES and the QES Britain – Triangulating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35608" y="1724744"/>
            <a:ext cx="7498080" cy="48006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Numbers do not reveal the basis upon which people made these assessments.  </a:t>
            </a:r>
          </a:p>
          <a:p>
            <a:r>
              <a:rPr lang="en-GB" dirty="0" smtClean="0"/>
              <a:t>Do not provide an insight in their positive, negative, or neutral associations; or</a:t>
            </a:r>
          </a:p>
          <a:p>
            <a:r>
              <a:rPr lang="en-GB" dirty="0" smtClean="0"/>
              <a:t>How those assessments may have been connected or inter-related within or between the three leadership categories. </a:t>
            </a:r>
          </a:p>
          <a:p>
            <a:r>
              <a:rPr lang="en-GB" dirty="0" smtClean="0"/>
              <a:t>Thus this research aimed to generate data in the form of language to provide greater insight.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QES Britain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Fourteen focus groups were conducted in the weeks before and after the 2010 General Election </a:t>
            </a:r>
          </a:p>
          <a:p>
            <a:r>
              <a:rPr lang="en-GB" dirty="0" smtClean="0"/>
              <a:t>Total of 76 participants</a:t>
            </a:r>
          </a:p>
          <a:p>
            <a:pPr lvl="1"/>
            <a:r>
              <a:rPr lang="en-GB" dirty="0" smtClean="0"/>
              <a:t>Pre-election: </a:t>
            </a:r>
          </a:p>
          <a:p>
            <a:pPr lvl="2"/>
            <a:r>
              <a:rPr lang="en-GB" dirty="0" smtClean="0"/>
              <a:t>3 in Essex (Leaders Debates)</a:t>
            </a:r>
          </a:p>
          <a:p>
            <a:pPr lvl="2"/>
            <a:r>
              <a:rPr lang="en-GB" dirty="0" smtClean="0"/>
              <a:t>2 in London </a:t>
            </a:r>
          </a:p>
          <a:p>
            <a:pPr lvl="2"/>
            <a:r>
              <a:rPr lang="en-GB" dirty="0" smtClean="0"/>
              <a:t>2 in Wales </a:t>
            </a:r>
          </a:p>
          <a:p>
            <a:pPr lvl="2"/>
            <a:r>
              <a:rPr lang="en-GB" dirty="0" smtClean="0"/>
              <a:t>2 in Scotland </a:t>
            </a:r>
          </a:p>
          <a:p>
            <a:pPr lvl="1"/>
            <a:r>
              <a:rPr lang="en-GB" dirty="0" smtClean="0"/>
              <a:t>Post-election: </a:t>
            </a:r>
          </a:p>
          <a:p>
            <a:pPr lvl="2"/>
            <a:r>
              <a:rPr lang="en-GB" dirty="0" smtClean="0"/>
              <a:t>2 groups in Essex</a:t>
            </a:r>
          </a:p>
          <a:p>
            <a:pPr lvl="2"/>
            <a:r>
              <a:rPr lang="en-GB" dirty="0" smtClean="0"/>
              <a:t>1 each in London, Wales, and Scotland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QES Britain: Leaders’ Debates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Participants were recruited using e-mails and snowballing techniques</a:t>
            </a:r>
          </a:p>
          <a:p>
            <a:r>
              <a:rPr lang="en-GB" dirty="0" smtClean="0"/>
              <a:t>Participants were screened by age and sex in order to obtain an equal number of men and women as well as a range of ages.   </a:t>
            </a:r>
          </a:p>
          <a:p>
            <a:r>
              <a:rPr lang="en-GB" dirty="0" smtClean="0"/>
              <a:t>In Essex, of 17 post election participants 16 reported they voted.  </a:t>
            </a:r>
          </a:p>
          <a:p>
            <a:pPr lvl="1"/>
            <a:r>
              <a:rPr lang="en-GB" dirty="0" smtClean="0"/>
              <a:t>8 voted Liberal Democrat </a:t>
            </a:r>
          </a:p>
          <a:p>
            <a:pPr lvl="1"/>
            <a:r>
              <a:rPr lang="en-GB" dirty="0" smtClean="0"/>
              <a:t>5 voted Conservative</a:t>
            </a:r>
          </a:p>
          <a:p>
            <a:pPr lvl="1"/>
            <a:r>
              <a:rPr lang="en-GB" dirty="0" smtClean="0"/>
              <a:t>3 voted Labour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QES Britain – Leaders’ evaluations 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35608" y="1652736"/>
            <a:ext cx="7498080" cy="48006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Participants saw Brown as a man who was trying hard, but, crucially, the language,  descriptions and discussions of him lacked terms or association of effective or successful governing or leadership.  </a:t>
            </a:r>
          </a:p>
          <a:p>
            <a:r>
              <a:rPr lang="en-GB" dirty="0" smtClean="0"/>
              <a:t>Cameron received mixed reviews from the participants, but people used positive terms to assess his leadership ability, and perhaps most importantly, they did not think of him as a failure or as ineffectual.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QES Britain – Leaders’ evaluations 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35608" y="1652736"/>
            <a:ext cx="7498080" cy="4800600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Clegg was perceived as being honest and trustworthy – not one participant characterized him as deceptive or untrustworthy.  </a:t>
            </a:r>
          </a:p>
          <a:p>
            <a:r>
              <a:rPr lang="en-GB" dirty="0" smtClean="0"/>
              <a:t>No participant characterized Clegg as arrogant, smug or pompous; by contrast Brown and Cameron were characterised as such. </a:t>
            </a:r>
          </a:p>
          <a:p>
            <a:r>
              <a:rPr lang="en-GB" dirty="0" smtClean="0"/>
              <a:t>However these positives traits were offset by the lack of information voters had about him, which resulted in few positive comments about his leadership abilities and a general sense of scepticism.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QES Britain – Leaders’ evaluations 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35608" y="1652736"/>
            <a:ext cx="7498080" cy="480060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These findings compliment the quantitative results presented in the first part of this presentation.</a:t>
            </a:r>
          </a:p>
          <a:p>
            <a:r>
              <a:rPr lang="en-GB" dirty="0" smtClean="0"/>
              <a:t>This triangulation increasing our confidence that our focus group participants had similar perceptions of the three main leaders as other voters.</a:t>
            </a:r>
          </a:p>
          <a:p>
            <a:r>
              <a:rPr lang="en-GB" dirty="0" smtClean="0"/>
              <a:t>Provides more complex insight into how the individual characteristics for each of the three main leaders ‘hung together’ in people’s assessments of them.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QES Britain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Other potential topics for qualitative triangulation:</a:t>
            </a:r>
          </a:p>
          <a:p>
            <a:pPr lvl="1"/>
            <a:r>
              <a:rPr lang="en-GB" dirty="0" smtClean="0"/>
              <a:t>Evaluations of national party leaders (SNP, PC)</a:t>
            </a:r>
          </a:p>
          <a:p>
            <a:pPr lvl="1"/>
            <a:r>
              <a:rPr lang="en-GB" dirty="0" smtClean="0"/>
              <a:t>Attitudes toward hung parliament</a:t>
            </a:r>
          </a:p>
          <a:p>
            <a:pPr lvl="1"/>
            <a:r>
              <a:rPr lang="en-GB" dirty="0" smtClean="0"/>
              <a:t>Vote </a:t>
            </a:r>
            <a:r>
              <a:rPr lang="en-GB" dirty="0" smtClean="0"/>
              <a:t>choice</a:t>
            </a:r>
          </a:p>
          <a:p>
            <a:r>
              <a:rPr lang="en-GB" dirty="0" smtClean="0"/>
              <a:t>Data release can be found online at:</a:t>
            </a:r>
          </a:p>
          <a:p>
            <a:pPr>
              <a:buNone/>
            </a:pPr>
            <a:r>
              <a:rPr lang="en-GB" u="sng" dirty="0" smtClean="0">
                <a:solidFill>
                  <a:srgbClr val="002060"/>
                </a:solidFill>
              </a:rPr>
              <a:t>www.wintersresearch.wordpress.com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endParaRPr lang="en-GB" dirty="0" smtClean="0">
              <a:solidFill>
                <a:srgbClr val="002060"/>
              </a:solidFill>
            </a:endParaRPr>
          </a:p>
          <a:p>
            <a:pPr lvl="1">
              <a:buNone/>
            </a:pP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981</Words>
  <Application>Microsoft Office PowerPoint</Application>
  <PresentationFormat>On-screen Show (4:3)</PresentationFormat>
  <Paragraphs>138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Solstice</vt:lpstr>
      <vt:lpstr>Triangulation:  Using BES and QES Britain data</vt:lpstr>
      <vt:lpstr>Triangulation</vt:lpstr>
      <vt:lpstr>Qualitative Election Study of Britain (QES Britain)</vt:lpstr>
      <vt:lpstr>Qualitative Election Study of Britain (QES Britain)</vt:lpstr>
      <vt:lpstr>BES and QES Britain Triangulation</vt:lpstr>
      <vt:lpstr>Leader evaluations – Triangulating the data</vt:lpstr>
      <vt:lpstr>BES: Leader Evaluation Means (SD)</vt:lpstr>
      <vt:lpstr>BES: Leader Evaluations</vt:lpstr>
      <vt:lpstr>The BES and the QES Britain – Triangulating data</vt:lpstr>
      <vt:lpstr>QES Britain</vt:lpstr>
      <vt:lpstr>QES Britain: Leaders’ Debates</vt:lpstr>
      <vt:lpstr>QES Britain – Leaders’ evaluations conclusions</vt:lpstr>
      <vt:lpstr>QES Britain – Leaders’ evaluations conclusions</vt:lpstr>
      <vt:lpstr>QES Britain – Leaders’ evaluations conclusions</vt:lpstr>
      <vt:lpstr>QES Britain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Triangulation:  Using BES and QES Britain data</dc:title>
  <dc:creator>USER</dc:creator>
  <cp:lastModifiedBy>USER</cp:lastModifiedBy>
  <cp:revision>12</cp:revision>
  <dcterms:created xsi:type="dcterms:W3CDTF">2010-09-04T10:53:04Z</dcterms:created>
  <dcterms:modified xsi:type="dcterms:W3CDTF">2010-09-14T11:37:43Z</dcterms:modified>
</cp:coreProperties>
</file>